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 id="2147483701" r:id="rId3"/>
  </p:sldMasterIdLst>
  <p:notesMasterIdLst>
    <p:notesMasterId r:id="rId53"/>
  </p:notesMasterIdLst>
  <p:sldIdLst>
    <p:sldId id="256" r:id="rId4"/>
    <p:sldId id="257" r:id="rId5"/>
    <p:sldId id="258" r:id="rId6"/>
    <p:sldId id="259" r:id="rId7"/>
    <p:sldId id="260" r:id="rId8"/>
    <p:sldId id="261" r:id="rId9"/>
    <p:sldId id="262" r:id="rId10"/>
    <p:sldId id="263" r:id="rId11"/>
    <p:sldId id="301" r:id="rId12"/>
    <p:sldId id="311" r:id="rId13"/>
    <p:sldId id="266" r:id="rId14"/>
    <p:sldId id="267" r:id="rId15"/>
    <p:sldId id="268" r:id="rId16"/>
    <p:sldId id="302" r:id="rId17"/>
    <p:sldId id="312" r:id="rId18"/>
    <p:sldId id="270" r:id="rId19"/>
    <p:sldId id="271" r:id="rId20"/>
    <p:sldId id="272" r:id="rId21"/>
    <p:sldId id="273" r:id="rId22"/>
    <p:sldId id="274" r:id="rId23"/>
    <p:sldId id="275" r:id="rId24"/>
    <p:sldId id="276" r:id="rId25"/>
    <p:sldId id="314" r:id="rId26"/>
    <p:sldId id="313" r:id="rId27"/>
    <p:sldId id="306" r:id="rId28"/>
    <p:sldId id="309" r:id="rId29"/>
    <p:sldId id="308" r:id="rId30"/>
    <p:sldId id="310"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9144000" cy="5143500" type="screen16x9"/>
  <p:notesSz cx="6858000" cy="9144000"/>
  <p:embeddedFontLst>
    <p:embeddedFont>
      <p:font typeface="Arial Black" panose="020B0A04020102020204" pitchFamily="34" charset="0"/>
      <p:bold r:id="rId54"/>
    </p:embeddedFont>
    <p:embeddedFont>
      <p:font typeface="Calibri" panose="020F0502020204030204" pitchFamily="34" charset="0"/>
      <p:regular r:id="rId55"/>
      <p:bold r:id="rId56"/>
      <p:italic r:id="rId57"/>
      <p:boldItalic r:id="rId58"/>
    </p:embeddedFont>
    <p:embeddedFont>
      <p:font typeface="Impact" panose="020B0806030902050204" pitchFamily="34" charset="0"/>
      <p:regular r:id="rId59"/>
    </p:embeddedFont>
    <p:embeddedFont>
      <p:font typeface="Merriweather Sans" pitchFamily="2" charset="0"/>
      <p:regular r:id="rId60"/>
      <p:bold r:id="rId61"/>
      <p:italic r:id="rId62"/>
      <p:boldItalic r:id="rId63"/>
    </p:embeddedFont>
    <p:embeddedFont>
      <p:font typeface="Ovo"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9B9E28-8C59-4B5D-8F7E-49627E75B2F8}">
  <a:tblStyle styleId="{4B9B9E28-8C59-4B5D-8F7E-49627E75B2F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a:tcStyle>
        <a:tcBdr/>
        <a:fill>
          <a:solidFill>
            <a:srgbClr val="CDD8FB"/>
          </a:solidFill>
        </a:fill>
      </a:tcStyle>
    </a:band1H>
    <a:band2H>
      <a:tcTxStyle/>
      <a:tcStyle>
        <a:tcBdr/>
      </a:tcStyle>
    </a:band2H>
    <a:band1V>
      <a:tcTxStyle/>
      <a:tcStyle>
        <a:tcBdr/>
        <a:fill>
          <a:solidFill>
            <a:srgbClr val="CDD8F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99"/>
    <p:restoredTop sz="80240"/>
  </p:normalViewPr>
  <p:slideViewPr>
    <p:cSldViewPr snapToGrid="0">
      <p:cViewPr varScale="1">
        <p:scale>
          <a:sx n="94" d="100"/>
          <a:sy n="94" d="100"/>
        </p:scale>
        <p:origin x="44" y="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42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73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614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highlight>
                  <a:srgbClr val="60A534"/>
                </a:highlight>
                <a:latin typeface="Arial"/>
                <a:ea typeface="Arial"/>
                <a:cs typeface="Arial"/>
                <a:sym typeface="Arial"/>
              </a:rPr>
              <a:t>Simple to visualize the difference between two survival curves, but the difference must be quantified in order to assess statistical significance.</a:t>
            </a:r>
            <a:endParaRPr lang="en-US" b="0" i="0" dirty="0"/>
          </a:p>
          <a:p>
            <a:pPr marL="0" marR="0" lvl="0" indent="0" algn="l" rtl="0">
              <a:lnSpc>
                <a:spcPct val="100000"/>
              </a:lnSpc>
              <a:spcBef>
                <a:spcPts val="0"/>
              </a:spcBef>
              <a:spcAft>
                <a:spcPts val="0"/>
              </a:spcAft>
              <a:buNone/>
            </a:pPr>
            <a:r>
              <a:rPr lang="en-US" sz="1100" b="0" i="0" u="none" strike="noStrike" cap="none" dirty="0">
                <a:solidFill>
                  <a:schemeClr val="lt1"/>
                </a:solidFill>
                <a:highlight>
                  <a:srgbClr val="60A534"/>
                </a:highlight>
                <a:latin typeface="Arial"/>
                <a:ea typeface="Arial"/>
                <a:cs typeface="Arial"/>
                <a:sym typeface="Arial"/>
              </a:rPr>
              <a:t>Plotting confidence intervals can be useful in visualizing the differences.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lt1"/>
                </a:solidFill>
                <a:highlight>
                  <a:srgbClr val="60A534"/>
                </a:highlight>
                <a:latin typeface="Arial"/>
                <a:ea typeface="Arial"/>
                <a:cs typeface="Arial"/>
                <a:sym typeface="Arial"/>
              </a:rPr>
              <a:t>The</a:t>
            </a:r>
            <a:r>
              <a:rPr lang="en-US" sz="1100" b="0" i="0" u="none" strike="noStrike" cap="none" dirty="0">
                <a:solidFill>
                  <a:srgbClr val="DAF000"/>
                </a:solidFill>
                <a:highlight>
                  <a:srgbClr val="60A534"/>
                </a:highlight>
                <a:latin typeface="Arial"/>
                <a:ea typeface="Arial"/>
                <a:cs typeface="Arial"/>
                <a:sym typeface="Arial"/>
              </a:rPr>
              <a:t> log rank test</a:t>
            </a:r>
            <a:r>
              <a:rPr lang="en-US" sz="1100" b="0" i="0" u="none" strike="noStrike" cap="none" dirty="0">
                <a:solidFill>
                  <a:schemeClr val="lt1"/>
                </a:solidFill>
                <a:highlight>
                  <a:srgbClr val="60A534"/>
                </a:highlight>
                <a:latin typeface="Arial"/>
                <a:ea typeface="Arial"/>
                <a:cs typeface="Arial"/>
                <a:sym typeface="Arial"/>
              </a:rPr>
              <a:t> is the most common method. The log rank test calculates the chi-square (X2) for each event time for each group and sums the results. The summed results for each group are added to derive the ultimate chi-square to compare the full curves of each group.</a:t>
            </a:r>
            <a:endParaRPr lang="en-US"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lt1"/>
                </a:solidFill>
                <a:highlight>
                  <a:srgbClr val="60A534"/>
                </a:highlight>
                <a:latin typeface="Arial"/>
                <a:ea typeface="Arial"/>
                <a:cs typeface="Arial"/>
                <a:sym typeface="Arial"/>
              </a:rPr>
              <a:t>Another method is using the </a:t>
            </a:r>
            <a:r>
              <a:rPr lang="en-US" sz="1100" b="0" i="0" u="none" strike="noStrike" cap="none" dirty="0">
                <a:solidFill>
                  <a:srgbClr val="DAF000"/>
                </a:solidFill>
                <a:highlight>
                  <a:srgbClr val="60A534"/>
                </a:highlight>
                <a:latin typeface="Arial"/>
                <a:ea typeface="Arial"/>
                <a:cs typeface="Arial"/>
                <a:sym typeface="Arial"/>
              </a:rPr>
              <a:t>hazard ratio</a:t>
            </a:r>
            <a:r>
              <a:rPr lang="en-US" sz="1100" b="0" i="0" u="none" strike="noStrike" cap="none" dirty="0">
                <a:solidFill>
                  <a:schemeClr val="lt1"/>
                </a:solidFill>
                <a:highlight>
                  <a:srgbClr val="60A534"/>
                </a:highlight>
                <a:latin typeface="Arial"/>
                <a:ea typeface="Arial"/>
                <a:cs typeface="Arial"/>
                <a:sym typeface="Arial"/>
              </a:rPr>
              <a:t>, which gives a relative event rate in the groups. Again the same cumulative process as performed in the log rank test; thus, the hazard ratio refers to the results of the full curves.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lt1"/>
                </a:solidFill>
                <a:highlight>
                  <a:srgbClr val="60A534"/>
                </a:highlight>
                <a:latin typeface="Arial"/>
                <a:ea typeface="Arial"/>
                <a:cs typeface="Arial"/>
                <a:sym typeface="Arial"/>
              </a:rPr>
              <a:t>X2 from the log-rank test will suggest whether two curves are statistically different. The Cox proportional hazards will show the increased rate of having an event in one curve versus the other.</a:t>
            </a:r>
            <a:endParaRPr lang="en-US" b="0" i="0" dirty="0"/>
          </a:p>
          <a:p>
            <a:pPr marL="0" marR="0" lvl="0" indent="0" algn="l" rtl="0">
              <a:lnSpc>
                <a:spcPct val="100000"/>
              </a:lnSpc>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for example 1-RR=90%, it means that the ratio is 1:10 events between vaccinated and not.</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000000"/>
                </a:solidFill>
                <a:effectLst/>
                <a:latin typeface="Arial" panose="020B0604020202020204" pitchFamily="34" charset="0"/>
              </a:rPr>
              <a:t>The risk difference is calculated by subtracting the cumulative incidence in the unvaccinated group from the cumulative incidence in the vaccinate group.</a:t>
            </a:r>
            <a:endParaRPr dirty="0"/>
          </a:p>
        </p:txBody>
      </p:sp>
    </p:spTree>
    <p:extLst>
      <p:ext uri="{BB962C8B-B14F-4D97-AF65-F5344CB8AC3E}">
        <p14:creationId xmlns:p14="http://schemas.microsoft.com/office/powerpoint/2010/main" val="31785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6301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590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172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579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396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6" name="Google Shape;6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paper was a retrospective analysis of data from the Israeli Ministry of Health collected between August 28, 2020 and February 24, 2021 (roughly a 6-month period). The author’s motivation behind the study was that there were already many studies/reports that can attest to the vaccine’s effectiveness. However, there are very few studies that investigate the effect of a vaccination campaign on the patterns of pandemic dynamics at the population level.</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Data was comprised of Age, Gender, positive PCR date, hospitalization date, clinical state during hospitalization, date of death or recovery, daily vaccine doses in Israel, whether it was the 1</a:t>
            </a:r>
            <a:r>
              <a:rPr lang="en-US" sz="1100" b="0" i="0" u="none" strike="noStrike" cap="none" baseline="30000" dirty="0">
                <a:solidFill>
                  <a:srgbClr val="000000"/>
                </a:solidFill>
                <a:effectLst/>
                <a:latin typeface="Arial"/>
                <a:ea typeface="Arial"/>
                <a:cs typeface="Arial"/>
                <a:sym typeface="Arial"/>
              </a:rPr>
              <a:t>st</a:t>
            </a:r>
            <a:r>
              <a:rPr lang="en-US" sz="1100" b="0" i="0" u="none" strike="noStrike" cap="none" dirty="0">
                <a:solidFill>
                  <a:srgbClr val="000000"/>
                </a:solidFill>
                <a:effectLst/>
                <a:latin typeface="Arial"/>
                <a:ea typeface="Arial"/>
                <a:cs typeface="Arial"/>
                <a:sym typeface="Arial"/>
              </a:rPr>
              <a:t> or 2</a:t>
            </a:r>
            <a:r>
              <a:rPr lang="en-US" sz="1100" b="0" i="0" u="none" strike="noStrike" cap="none" baseline="30000" dirty="0">
                <a:solidFill>
                  <a:srgbClr val="000000"/>
                </a:solidFill>
                <a:effectLst/>
                <a:latin typeface="Arial"/>
                <a:ea typeface="Arial"/>
                <a:cs typeface="Arial"/>
                <a:sym typeface="Arial"/>
              </a:rPr>
              <a:t>nd</a:t>
            </a:r>
            <a:r>
              <a:rPr lang="en-US" sz="1100" b="0" i="0" u="none" strike="noStrike" cap="none" dirty="0">
                <a:solidFill>
                  <a:srgbClr val="000000"/>
                </a:solidFill>
                <a:effectLst/>
                <a:latin typeface="Arial"/>
                <a:ea typeface="Arial"/>
                <a:cs typeface="Arial"/>
                <a:sym typeface="Arial"/>
              </a:rPr>
              <a:t> dose, city dose was given in, age group (grouped by decade). </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The groups analyzed were 3,210,200 vaccinated individuals w/ both doses and 711,949 recovered individuals (not eligible for the vaccine at the time)</a:t>
            </a:r>
            <a:endParaRPr lang="en-IL" sz="1100" b="0" i="0" u="none" strike="noStrike" cap="none" dirty="0">
              <a:solidFill>
                <a:srgbClr val="000000"/>
              </a:solidFill>
              <a:effectLst/>
              <a:latin typeface="Arial"/>
              <a:ea typeface="Arial"/>
              <a:cs typeface="Arial"/>
              <a:sym typeface="Arial"/>
            </a:endParaRPr>
          </a:p>
          <a:p>
            <a:pPr fontAlgn="base"/>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This is a reporting summary that was available as an addendum in the Nature article with the purpose to improve transparency of reporting.</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As you can see, statistical test(s) were not used since it was just an observational study. Some of the data is </a:t>
            </a:r>
            <a:r>
              <a:rPr lang="en-US" sz="1100" b="0" i="0" u="none" strike="noStrike" cap="none" dirty="0" err="1">
                <a:solidFill>
                  <a:srgbClr val="000000"/>
                </a:solidFill>
                <a:effectLst/>
                <a:latin typeface="Arial"/>
                <a:ea typeface="Arial"/>
                <a:cs typeface="Arial"/>
                <a:sym typeface="Arial"/>
              </a:rPr>
              <a:t>publically</a:t>
            </a:r>
            <a:r>
              <a:rPr lang="en-US" sz="1100" b="0" i="0" u="none" strike="noStrike" cap="none" dirty="0">
                <a:solidFill>
                  <a:srgbClr val="000000"/>
                </a:solidFill>
                <a:effectLst/>
                <a:latin typeface="Arial"/>
                <a:ea typeface="Arial"/>
                <a:cs typeface="Arial"/>
                <a:sym typeface="Arial"/>
              </a:rPr>
              <a:t> available and was taken from the </a:t>
            </a:r>
            <a:r>
              <a:rPr lang="en-US" sz="1100" b="0" i="0" u="none" strike="noStrike" cap="none" dirty="0" err="1">
                <a:solidFill>
                  <a:srgbClr val="000000"/>
                </a:solidFill>
                <a:effectLst/>
                <a:latin typeface="Arial"/>
                <a:ea typeface="Arial"/>
                <a:cs typeface="Arial"/>
                <a:sym typeface="Arial"/>
              </a:rPr>
              <a:t>data.gov.il</a:t>
            </a:r>
            <a:r>
              <a:rPr lang="en-US" sz="1100" b="0" i="0" u="none" strike="noStrike" cap="none" dirty="0">
                <a:solidFill>
                  <a:srgbClr val="000000"/>
                </a:solidFill>
                <a:effectLst/>
                <a:latin typeface="Arial"/>
                <a:ea typeface="Arial"/>
                <a:cs typeface="Arial"/>
                <a:sym typeface="Arial"/>
              </a:rPr>
              <a:t> website. The cases and hospitalizations data was confidential and is not </a:t>
            </a:r>
            <a:r>
              <a:rPr lang="en-US" sz="1100" b="0" i="0" u="none" strike="noStrike" cap="none" dirty="0" err="1">
                <a:solidFill>
                  <a:srgbClr val="000000"/>
                </a:solidFill>
                <a:effectLst/>
                <a:latin typeface="Arial"/>
                <a:ea typeface="Arial"/>
                <a:cs typeface="Arial"/>
                <a:sym typeface="Arial"/>
              </a:rPr>
              <a:t>publically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provided.The</a:t>
            </a:r>
            <a:r>
              <a:rPr lang="en-US" sz="1100" b="0" i="0" u="none" strike="noStrike" cap="none" dirty="0">
                <a:solidFill>
                  <a:srgbClr val="000000"/>
                </a:solidFill>
                <a:effectLst/>
                <a:latin typeface="Arial"/>
                <a:ea typeface="Arial"/>
                <a:cs typeface="Arial"/>
                <a:sym typeface="Arial"/>
              </a:rPr>
              <a:t> authors analysis used data visualizations to show the impact of the vaccination campaign</a:t>
            </a:r>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We can evaluate a vaccine’s effectiveness based on the vaccine’s efficacy on vaccinated individuals (which was not studied in this paper but already proven and also discussed in Michel’s paper). We can also evaluate a vaccine’s effectiveness by the impact of a government’s vaccination program on the entire population, which was studied in this paper. Specifically, the authors looked at the effect of the unique Israeli vaccination rollout program on different measures of the pandemic such as infection rate, death rate, and hospitalization.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Israel’s vaccination campaign was initiated on December 20</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2020. And by vaccination campaign, the author refers to the administration of covid vaccines to the public.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The vertical red lines in this graph delineate the study period, which began on August 28, 2020. Israel’s second lockdown began roughly one month later on September 18, which lasted until October 19. The vaccination campaign started on Dec 20</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The third lockdown began December 27 and ended February 7, 2021. The study period ended on February 24. </a:t>
            </a:r>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The authors made 3 notable comparisons in the study. They compared 60+ and older age group (who were prioritized to receive the vaccine earlier) versus younger individuals. They compared the impact of the second lockdown before the vaccines were available versus the third lockdown after vaccines were available. And they also compared early vaccinated versus late vaccinated cities. </a:t>
            </a:r>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Early-vaccinated cities are shown in green &amp; were defined as the 10 top cities in Israel w/ the highest percentage of the 60+ population vaccinated by Jan 10</a:t>
            </a:r>
            <a:r>
              <a:rPr lang="en-US" sz="1100" b="0" i="0" u="none" strike="noStrike" cap="none" baseline="30000" dirty="0">
                <a:solidFill>
                  <a:srgbClr val="000000"/>
                </a:solidFill>
                <a:effectLst/>
                <a:latin typeface="Arial"/>
                <a:ea typeface="Arial"/>
                <a:cs typeface="Arial"/>
                <a:sym typeface="Arial"/>
              </a:rPr>
              <a:t>th</a:t>
            </a:r>
            <a:r>
              <a:rPr lang="en-US" sz="1100" b="0" i="0" u="none" strike="noStrike" cap="none" dirty="0">
                <a:solidFill>
                  <a:srgbClr val="000000"/>
                </a:solidFill>
                <a:effectLst/>
                <a:latin typeface="Arial"/>
                <a:ea typeface="Arial"/>
                <a:cs typeface="Arial"/>
                <a:sym typeface="Arial"/>
              </a:rPr>
              <a:t> 2021. To be included in the ranking, the city must have at least 5,000 60+ residents. The late-vaccinated cities were the 10 lowest ranking and are shown in red.</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8" name="Google Shape;69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graph shows when different age groups were allowed to get their vaccines in the vaccination campaign.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The bar graph shows the percentage of all severe new hospitalizations in each age group at 2 different weeks. The week before the vaccine rollout is in orange and the week of February 18-24 (roughly 2 months into the vaccine rollout) is in blue. You can see a larger decrease in the 60+ age group. And you can see a considerable shift toward younger ages of patients w/ severe hospitalizations, which corresponded w/ the vaccination campaign and it’s prioritizing 60+ individuals to be first vaccinated. </a:t>
            </a:r>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NIH describes coronaviruses as a large family of viruses that usually cause mild to moderate upper-respiratory tract illnesses in humans.  However, 3 coronaviruses have causes more serious and fatal in people: </a:t>
            </a:r>
            <a:r>
              <a:rPr lang="en-US" sz="1400">
                <a:solidFill>
                  <a:schemeClr val="dk1"/>
                </a:solidFill>
                <a:highlight>
                  <a:srgbClr val="FDFDFD"/>
                </a:highlight>
                <a:latin typeface="Times New Roman"/>
                <a:ea typeface="Times New Roman"/>
                <a:cs typeface="Times New Roman"/>
                <a:sym typeface="Times New Roman"/>
              </a:rPr>
              <a:t>SARS coronavirus which emerged in November 2002 and causes severe acute respiratory syndrome; MERS coronavirus, which emerged in 2012 and causes Middle East respiratory syndrome; and SARS-CoV-2, which emerged in 2019 and causes coronavirus disease 2019 (COVID-19). </a:t>
            </a:r>
            <a:endParaRPr sz="1400">
              <a:solidFill>
                <a:schemeClr val="dk1"/>
              </a:solidFill>
              <a:highlight>
                <a:srgbClr val="FDFDFD"/>
              </a:highlight>
              <a:latin typeface="Times New Roman"/>
              <a:ea typeface="Times New Roman"/>
              <a:cs typeface="Times New Roman"/>
              <a:sym typeface="Times New Roman"/>
            </a:endParaRPr>
          </a:p>
          <a:p>
            <a:pPr marL="0" marR="0" lvl="0" indent="0" algn="l" rtl="0">
              <a:lnSpc>
                <a:spcPct val="100000"/>
              </a:lnSpc>
              <a:spcBef>
                <a:spcPts val="1200"/>
              </a:spcBef>
              <a:spcAft>
                <a:spcPts val="0"/>
              </a:spcAft>
              <a:buClr>
                <a:schemeClr val="dk1"/>
              </a:buClr>
              <a:buSzPts val="900"/>
              <a:buFont typeface="Arial"/>
              <a:buNone/>
            </a:pPr>
            <a:endParaRPr/>
          </a:p>
        </p:txBody>
      </p:sp>
      <p:sp>
        <p:nvSpPr>
          <p:cNvPr id="383" name="Google Shape;38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highlight>
                  <a:srgbClr val="FFFFFF"/>
                </a:highlight>
                <a:latin typeface="Arial"/>
                <a:ea typeface="Arial"/>
                <a:cs typeface="Arial"/>
                <a:sym typeface="Arial"/>
              </a:rPr>
              <a:t>This table shows the % change in the number of new cases and hospitalizations on the last day of the study from peak values. You can see across the board that the 60+ age group had the largest decrease in new cases as they were the first to be vaccinated in the campaign and therefore had the highest vaccination percentage.</a:t>
            </a:r>
            <a:endParaRPr lang="en-IL" sz="1100" b="0" i="0" u="none" strike="noStrike" cap="none" dirty="0">
              <a:solidFill>
                <a:srgbClr val="000000"/>
              </a:solidFill>
              <a:effectLst/>
              <a:highlight>
                <a:srgbClr val="FFFFFF"/>
              </a:highlight>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highlight>
                  <a:srgbClr val="FFFFFF"/>
                </a:highlight>
                <a:latin typeface="Arial"/>
                <a:ea typeface="Arial"/>
                <a:cs typeface="Arial"/>
                <a:sym typeface="Arial"/>
              </a:rPr>
              <a:t>To reiterate, the findings so far showed that improvement in COVID-19 cases and hospitalizations were observed in age groups corresponding w/ the order of vaccine prioritization. </a:t>
            </a:r>
            <a:endParaRPr lang="en-IL" sz="1100" b="0" i="0" u="none" strike="noStrike" cap="none" dirty="0">
              <a:solidFill>
                <a:srgbClr val="000000"/>
              </a:solidFill>
              <a:effectLst/>
              <a:highlight>
                <a:srgbClr val="FFFFFF"/>
              </a:highlight>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These graphs compare the lockdown before vaccines were available in brown to the lockdown after vaccines were available in pink.  The graphs show the % of all new covid cases that were the 60 year and older age group. It is clear to see that the rates among the 60+ y/o drop significantly after the vaccines began and that is why we only see a significant decrease in the pink line.</a:t>
            </a:r>
            <a:endParaRPr lang="en-IL"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These graphs illustrate the covid case/hospitalization rates in the 60+ age group versus the younger than 60 age group in early versus late vaccinated cities from the time the vaccination campaign was initiated. Again, the 60+ age group has the biggest decrease across the board (represented by the green lines on the left graphs and the red lines on the right graphs) The improvements are even more pronounced in the early-vaccinated cities.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l</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Those late-vaccinated cities were areas in Israel w/ higher infection rates and a lower socioeconomic status. The cities had lower vaccination rates, despite widespread vaccine availability.</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15505d33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315505d33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only statistical parameter in the paper was provided in supplementary material outside of the article. The authors mentioned that they further broke down early and late-vaccinated cities into smaller homogenous regions of roughly 3,000 people termed GSA’s. The difference between early and late-vaccinated regions was also seen here, so only the cities were included in the article for clarity.</a:t>
            </a:r>
            <a:endParaRPr lang="en-IL"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authors used bootstrap standard errors w/ their values. Bootstrap standard error aka the standard deviation of the bootstrap samples is an estimate of the standard deviation of the sampling distribution of the mean (so tells you how the mean is distributed). Bootstrapping simply uses random sampling w/ replacement on a sample to mimic the sampling process </a:t>
            </a:r>
            <a:endParaRPr lang="en-IL"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To calculate the bootstrap standard error, we resample the original dataset of size k, k times w/ replacement so we can have repeat values.</a:t>
            </a:r>
            <a:endParaRPr lang="en-IL"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-We calculate and store the mean of the resampling</a:t>
            </a:r>
            <a:endParaRPr lang="en-IL"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-Then we repeat this process n times</a:t>
            </a:r>
            <a:endParaRPr lang="en-IL"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-Finally we take the standard error from all of these resampled mean values. </a:t>
            </a:r>
            <a:endParaRPr lang="en-IL"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authors conclusions from their observational analysis was that significant improvement in the 60+ age group can be explained by the vaccine campaign since the improvements only occurred when over 50% of the age group was vaccinated and corresponded w/ the rollout of age groups allowed to be vaccinated in the campaign. Also because of the correspondence w/ early-vaccinated cities. And lastly because there was no pattern observed in the 2</a:t>
            </a:r>
            <a:r>
              <a:rPr lang="en-US" sz="1100" b="0" i="0" u="none" strike="noStrike" cap="none" baseline="30000" dirty="0">
                <a:solidFill>
                  <a:srgbClr val="000000"/>
                </a:solidFill>
                <a:effectLst/>
                <a:latin typeface="Arial"/>
                <a:ea typeface="Arial"/>
                <a:cs typeface="Arial"/>
                <a:sym typeface="Arial"/>
              </a:rPr>
              <a:t>nd</a:t>
            </a:r>
            <a:r>
              <a:rPr lang="en-US" sz="1100" b="0" i="0" u="none" strike="noStrike" cap="none" dirty="0">
                <a:solidFill>
                  <a:srgbClr val="000000"/>
                </a:solidFill>
                <a:effectLst/>
                <a:latin typeface="Arial"/>
                <a:ea typeface="Arial"/>
                <a:cs typeface="Arial"/>
                <a:sym typeface="Arial"/>
              </a:rPr>
              <a:t> lockdown (when there was no vaccine rollout) so we can rule out that the results we observed were due to the lockdown</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There were a lot of limitations in the study. The study was, after all, an observational study, so causal effects are difficult to prove and infer.</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The 2</a:t>
            </a:r>
            <a:r>
              <a:rPr lang="en-US" sz="1100" b="0" i="0" u="none" strike="noStrike" cap="none" baseline="30000" dirty="0">
                <a:solidFill>
                  <a:srgbClr val="000000"/>
                </a:solidFill>
                <a:effectLst/>
                <a:latin typeface="Arial"/>
                <a:ea typeface="Arial"/>
                <a:cs typeface="Arial"/>
                <a:sym typeface="Arial"/>
              </a:rPr>
              <a:t>nd</a:t>
            </a:r>
            <a:r>
              <a:rPr lang="en-US" sz="1100" b="0" i="0" u="none" strike="noStrike" cap="none" dirty="0">
                <a:solidFill>
                  <a:srgbClr val="000000"/>
                </a:solidFill>
                <a:effectLst/>
                <a:latin typeface="Arial"/>
                <a:ea typeface="Arial"/>
                <a:cs typeface="Arial"/>
                <a:sym typeface="Arial"/>
              </a:rPr>
              <a:t> and 3</a:t>
            </a:r>
            <a:r>
              <a:rPr lang="en-US" sz="1100" b="0" i="0" u="none" strike="noStrike" cap="none" baseline="30000" dirty="0">
                <a:solidFill>
                  <a:srgbClr val="000000"/>
                </a:solidFill>
                <a:effectLst/>
                <a:latin typeface="Arial"/>
                <a:ea typeface="Arial"/>
                <a:cs typeface="Arial"/>
                <a:sym typeface="Arial"/>
              </a:rPr>
              <a:t>rd</a:t>
            </a:r>
            <a:r>
              <a:rPr lang="en-US" sz="1100" b="0" i="0" u="none" strike="noStrike" cap="none" dirty="0">
                <a:solidFill>
                  <a:srgbClr val="000000"/>
                </a:solidFill>
                <a:effectLst/>
                <a:latin typeface="Arial"/>
                <a:ea typeface="Arial"/>
                <a:cs typeface="Arial"/>
                <a:sym typeface="Arial"/>
              </a:rPr>
              <a:t> lockdown reported cases could have been influenced by outside factors such as testing policy, public compliance w/ restrictions, hospitalization policy, total cases in the beginning of each lockdown. </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Early vs late city vaccine differences could be due to behavioral or social differences in populations</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These were preliminary results (data was only analyzed until February 24, 2021)</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big takeaway that the authors wanted to show is that their analysis demonstrated the real-life effect of a national vaccination campaign and the findings have generalizable public health implications and support the effectiveness of nationwide vaccination campaigns. They thought this paper could serve as a model for the effectiveness of a vaccination campaign to other countries that have not yet implemented one. They recommended further studies w/ larger longitudinal follow-up and on </a:t>
            </a:r>
            <a:r>
              <a:rPr lang="en-US" sz="1100" b="0" i="0" u="none" strike="noStrike" cap="none">
                <a:solidFill>
                  <a:srgbClr val="000000"/>
                </a:solidFill>
                <a:effectLst/>
                <a:latin typeface="Arial"/>
                <a:ea typeface="Arial"/>
                <a:cs typeface="Arial"/>
                <a:sym typeface="Arial"/>
              </a:rPr>
              <a:t>different populations.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vaccine referred to in our papers and used in Israel was developed by BioNTech in cooperation with Pfizer.</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2 doses of the Pfizer vaccine, administered 21 days apart, conferred 95% protection against covid-19 in adults ages 16+ (According to the study in The new England journal of medicine, Fernando P. Polack, 2020)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000">
                <a:solidFill>
                  <a:srgbClr val="111111"/>
                </a:solidFill>
                <a:highlight>
                  <a:srgbClr val="FFFFFF"/>
                </a:highlight>
              </a:rPr>
              <a:t>A mRNA vaccine is made using mRNA that gives your cells instructions for how to make the spike protein found on the surface of the COVID-19 virus. After vaccination, your immune cells begin making the spike protein and displaying them on cell surfaces. This causes your body to create antibodies that can fight the COVID-19 virus.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Both of the papers investigated vaccination efforts within Israel. Before we delve into details of the studies, I want to give a refresher of the events that happened within the country during the study period of the papers. </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err="1">
                <a:solidFill>
                  <a:srgbClr val="000000"/>
                </a:solidFill>
                <a:effectLst/>
                <a:latin typeface="Arial"/>
                <a:ea typeface="Arial"/>
                <a:cs typeface="Arial"/>
                <a:sym typeface="Arial"/>
              </a:rPr>
              <a:t>israel</a:t>
            </a:r>
            <a:r>
              <a:rPr lang="en-US" sz="1100" b="0" i="0" u="none" strike="noStrike" cap="none" dirty="0">
                <a:solidFill>
                  <a:srgbClr val="000000"/>
                </a:solidFill>
                <a:effectLst/>
                <a:latin typeface="Arial"/>
                <a:ea typeface="Arial"/>
                <a:cs typeface="Arial"/>
                <a:sym typeface="Arial"/>
              </a:rPr>
              <a:t> was able to get early access to the vaccine by paying a premium for it and by agreeing to provide data in exchange to Pfizer. </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err="1">
                <a:solidFill>
                  <a:srgbClr val="000000"/>
                </a:solidFill>
                <a:effectLst/>
                <a:latin typeface="Arial"/>
                <a:ea typeface="Arial"/>
                <a:cs typeface="Arial"/>
                <a:sym typeface="Arial"/>
              </a:rPr>
              <a:t>israel</a:t>
            </a:r>
            <a:r>
              <a:rPr lang="en-US" sz="1100" b="0" i="0" u="none" strike="noStrike" cap="none" dirty="0">
                <a:solidFill>
                  <a:srgbClr val="000000"/>
                </a:solidFill>
                <a:effectLst/>
                <a:latin typeface="Arial"/>
                <a:ea typeface="Arial"/>
                <a:cs typeface="Arial"/>
                <a:sym typeface="Arial"/>
              </a:rPr>
              <a:t> was able to get early-access as it had the advantage of being a small country and having a well-established technologically-advanced public health system that could demonstrate the effects of the vaccine on an entire population.</a:t>
            </a:r>
            <a:endParaRPr lang="en-IL" sz="1100" b="0" i="0" u="none" strike="noStrike" cap="none" dirty="0">
              <a:solidFill>
                <a:srgbClr val="000000"/>
              </a:solidFill>
              <a:effectLst/>
              <a:latin typeface="Arial"/>
              <a:ea typeface="Arial"/>
              <a:cs typeface="Arial"/>
              <a:sym typeface="Arial"/>
            </a:endParaRPr>
          </a:p>
          <a:p>
            <a:pPr fontAlgn="base"/>
            <a:r>
              <a:rPr lang="en-US" sz="1100" b="0" i="0" u="none" strike="noStrike" cap="none" dirty="0">
                <a:solidFill>
                  <a:srgbClr val="000000"/>
                </a:solidFill>
                <a:effectLst/>
                <a:latin typeface="Arial"/>
                <a:ea typeface="Arial"/>
                <a:cs typeface="Arial"/>
                <a:sym typeface="Arial"/>
              </a:rPr>
              <a:t>As you all know, Israel is unique in the world by having a healthcare system where almost all Israelis belong to just 1 of 4 public HMO’s (health maintenance organization) and all of a given patient’s health history from the past 30 years has been digitally recorded </a:t>
            </a:r>
            <a:endParaRPr lang="en-IL"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b0bda25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b0bda25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7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esentation Title_Green BG">
  <p:cSld name="Presentation Title_Green BG">
    <p:spTree>
      <p:nvGrpSpPr>
        <p:cNvPr id="1" name="Shape 54"/>
        <p:cNvGrpSpPr/>
        <p:nvPr/>
      </p:nvGrpSpPr>
      <p:grpSpPr>
        <a:xfrm>
          <a:off x="0" y="0"/>
          <a:ext cx="0" cy="0"/>
          <a:chOff x="0" y="0"/>
          <a:chExt cx="0" cy="0"/>
        </a:xfrm>
      </p:grpSpPr>
      <p:sp>
        <p:nvSpPr>
          <p:cNvPr id="55" name="Google Shape;55;p15"/>
          <p:cNvSpPr txBox="1"/>
          <p:nvPr/>
        </p:nvSpPr>
        <p:spPr>
          <a:xfrm>
            <a:off x="611188" y="4294757"/>
            <a:ext cx="2092325" cy="293688"/>
          </a:xfrm>
          <a:prstGeom prst="rect">
            <a:avLst/>
          </a:prstGeom>
          <a:noFill/>
          <a:ln>
            <a:noFill/>
          </a:ln>
        </p:spPr>
        <p:txBody>
          <a:bodyPr spcFirstLastPara="1" wrap="square" lIns="0" tIns="108000" rIns="91425" bIns="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www.oxfam.org.uk</a:t>
            </a:r>
            <a:endParaRPr sz="1400" b="0" i="0" u="none" strike="noStrike" cap="none">
              <a:solidFill>
                <a:srgbClr val="000000"/>
              </a:solidFill>
              <a:latin typeface="Arial"/>
              <a:ea typeface="Arial"/>
              <a:cs typeface="Arial"/>
              <a:sym typeface="Arial"/>
            </a:endParaRPr>
          </a:p>
        </p:txBody>
      </p:sp>
      <p:sp>
        <p:nvSpPr>
          <p:cNvPr id="56" name="Google Shape;56;p15"/>
          <p:cNvSpPr txBox="1">
            <a:spLocks noGrp="1"/>
          </p:cNvSpPr>
          <p:nvPr>
            <p:ph type="body" idx="1"/>
          </p:nvPr>
        </p:nvSpPr>
        <p:spPr>
          <a:xfrm>
            <a:off x="596861" y="1815034"/>
            <a:ext cx="8004213"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2300"/>
              <a:buNone/>
              <a:defRPr sz="2000" b="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15"/>
          <p:cNvSpPr txBox="1">
            <a:spLocks noGrp="1"/>
          </p:cNvSpPr>
          <p:nvPr>
            <p:ph type="title"/>
          </p:nvPr>
        </p:nvSpPr>
        <p:spPr>
          <a:xfrm>
            <a:off x="599793" y="975145"/>
            <a:ext cx="8065235" cy="772107"/>
          </a:xfrm>
          <a:prstGeom prst="rect">
            <a:avLst/>
          </a:prstGeom>
          <a:noFill/>
          <a:ln>
            <a:noFill/>
          </a:ln>
        </p:spPr>
        <p:txBody>
          <a:bodyPr spcFirstLastPara="1" wrap="square" lIns="0" tIns="108000" rIns="108000" bIns="108000" anchor="b" anchorCtr="0">
            <a:spAutoFit/>
          </a:bodyPr>
          <a:lstStyle>
            <a:lvl1pPr lvl="0" algn="l">
              <a:lnSpc>
                <a:spcPct val="100000"/>
              </a:lnSpc>
              <a:spcBef>
                <a:spcPts val="0"/>
              </a:spcBef>
              <a:spcAft>
                <a:spcPts val="0"/>
              </a:spcAft>
              <a:buSzPts val="1400"/>
              <a:buNone/>
              <a:defRPr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 name="Google Shape;58;p15"/>
          <p:cNvSpPr txBox="1">
            <a:spLocks noGrp="1"/>
          </p:cNvSpPr>
          <p:nvPr>
            <p:ph type="body" idx="2"/>
          </p:nvPr>
        </p:nvSpPr>
        <p:spPr>
          <a:xfrm>
            <a:off x="603180" y="3168304"/>
            <a:ext cx="5544608" cy="2308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725"/>
              <a:buNone/>
              <a:defRPr sz="1500" b="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_Green BG">
  <p:cSld name="Divider_Green BG">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611188" y="1840461"/>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 name="Google Shape;61;p16"/>
          <p:cNvSpPr txBox="1">
            <a:spLocks noGrp="1"/>
          </p:cNvSpPr>
          <p:nvPr>
            <p:ph type="body" idx="1"/>
          </p:nvPr>
        </p:nvSpPr>
        <p:spPr>
          <a:xfrm>
            <a:off x="611188" y="2388458"/>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rgbClr val="FFFFFF"/>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62" name="Google Shape;62;p16"/>
          <p:cNvPicPr preferRelativeResize="0"/>
          <p:nvPr/>
        </p:nvPicPr>
        <p:blipFill rotWithShape="1">
          <a:blip r:embed="rId2">
            <a:alphaModFix/>
          </a:blip>
          <a:srcRect/>
          <a:stretch/>
        </p:blipFill>
        <p:spPr>
          <a:xfrm>
            <a:off x="6996113" y="3901150"/>
            <a:ext cx="1976437" cy="9535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ld Text+Left Pic">
  <p:cSld name="Title, Bold Text+Left Pic">
    <p:spTree>
      <p:nvGrpSpPr>
        <p:cNvPr id="1" name="Shape 63"/>
        <p:cNvGrpSpPr/>
        <p:nvPr/>
      </p:nvGrpSpPr>
      <p:grpSpPr>
        <a:xfrm>
          <a:off x="0" y="0"/>
          <a:ext cx="0" cy="0"/>
          <a:chOff x="0" y="0"/>
          <a:chExt cx="0" cy="0"/>
        </a:xfrm>
      </p:grpSpPr>
      <p:sp>
        <p:nvSpPr>
          <p:cNvPr id="64" name="Google Shape;64;p17"/>
          <p:cNvSpPr txBox="1">
            <a:spLocks noGrp="1"/>
          </p:cNvSpPr>
          <p:nvPr>
            <p:ph type="body" idx="1"/>
          </p:nvPr>
        </p:nvSpPr>
        <p:spPr>
          <a:xfrm>
            <a:off x="0" y="0"/>
            <a:ext cx="4570412" cy="5143500"/>
          </a:xfrm>
          <a:prstGeom prst="rect">
            <a:avLst/>
          </a:prstGeom>
          <a:solidFill>
            <a:srgbClr val="D9D9D9"/>
          </a:solid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840"/>
              <a:buNone/>
              <a:defRPr sz="16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_White BG">
  <p:cSld name="Divider_White BG">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611188" y="1840461"/>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18"/>
          <p:cNvSpPr txBox="1">
            <a:spLocks noGrp="1"/>
          </p:cNvSpPr>
          <p:nvPr>
            <p:ph type="body" idx="1"/>
          </p:nvPr>
        </p:nvSpPr>
        <p:spPr>
          <a:xfrm>
            <a:off x="611188" y="2388458"/>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esentation Title_Pic 1">
  <p:cSld name="Presentation Title_Pic 1">
    <p:spTree>
      <p:nvGrpSpPr>
        <p:cNvPr id="1" name="Shape 68"/>
        <p:cNvGrpSpPr/>
        <p:nvPr/>
      </p:nvGrpSpPr>
      <p:grpSpPr>
        <a:xfrm>
          <a:off x="0" y="0"/>
          <a:ext cx="0" cy="0"/>
          <a:chOff x="0" y="0"/>
          <a:chExt cx="0" cy="0"/>
        </a:xfrm>
      </p:grpSpPr>
      <p:sp>
        <p:nvSpPr>
          <p:cNvPr id="69" name="Google Shape;69;p19" descr="power point slide cover images.jpg"/>
          <p:cNvSpPr/>
          <p:nvPr/>
        </p:nvSpPr>
        <p:spPr>
          <a:xfrm>
            <a:off x="-252000" y="-198000"/>
            <a:ext cx="9845158" cy="55379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9"/>
          <p:cNvSpPr txBox="1">
            <a:spLocks noGrp="1"/>
          </p:cNvSpPr>
          <p:nvPr>
            <p:ph type="body" idx="1"/>
          </p:nvPr>
        </p:nvSpPr>
        <p:spPr>
          <a:xfrm>
            <a:off x="603180" y="3750805"/>
            <a:ext cx="5544608"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2300"/>
              <a:buNone/>
              <a:defRPr sz="2000" b="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9"/>
          <p:cNvSpPr txBox="1">
            <a:spLocks noGrp="1"/>
          </p:cNvSpPr>
          <p:nvPr>
            <p:ph type="title"/>
          </p:nvPr>
        </p:nvSpPr>
        <p:spPr>
          <a:xfrm>
            <a:off x="599794" y="2908543"/>
            <a:ext cx="5583292" cy="772107"/>
          </a:xfrm>
          <a:prstGeom prst="rect">
            <a:avLst/>
          </a:prstGeom>
          <a:noFill/>
          <a:ln>
            <a:noFill/>
          </a:ln>
        </p:spPr>
        <p:txBody>
          <a:bodyPr spcFirstLastPara="1" wrap="square" lIns="0" tIns="108000" rIns="108000" bIns="108000" anchor="b" anchorCtr="0">
            <a:spAutoFit/>
          </a:bodyPr>
          <a:lstStyle>
            <a:lvl1pPr lvl="0" algn="l">
              <a:lnSpc>
                <a:spcPct val="100000"/>
              </a:lnSpc>
              <a:spcBef>
                <a:spcPts val="0"/>
              </a:spcBef>
              <a:spcAft>
                <a:spcPts val="0"/>
              </a:spcAft>
              <a:buSzPts val="1400"/>
              <a:buNone/>
              <a:defRPr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2" name="Google Shape;72;p19"/>
          <p:cNvSpPr txBox="1">
            <a:spLocks noGrp="1"/>
          </p:cNvSpPr>
          <p:nvPr>
            <p:ph type="body" idx="2"/>
          </p:nvPr>
        </p:nvSpPr>
        <p:spPr>
          <a:xfrm>
            <a:off x="603262" y="4367179"/>
            <a:ext cx="5544526" cy="3460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725"/>
              <a:buNone/>
              <a:defRPr sz="150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ation Title_Pic 2">
  <p:cSld name="Presentation Title_Pic 2">
    <p:spTree>
      <p:nvGrpSpPr>
        <p:cNvPr id="1" name="Shape 73"/>
        <p:cNvGrpSpPr/>
        <p:nvPr/>
      </p:nvGrpSpPr>
      <p:grpSpPr>
        <a:xfrm>
          <a:off x="0" y="0"/>
          <a:ext cx="0" cy="0"/>
          <a:chOff x="0" y="0"/>
          <a:chExt cx="0" cy="0"/>
        </a:xfrm>
      </p:grpSpPr>
      <p:pic>
        <p:nvPicPr>
          <p:cNvPr id="74" name="Google Shape;74;p20" descr="power point slide cover images2.jpg"/>
          <p:cNvPicPr preferRelativeResize="0"/>
          <p:nvPr/>
        </p:nvPicPr>
        <p:blipFill rotWithShape="1">
          <a:blip r:embed="rId2">
            <a:alphaModFix/>
          </a:blip>
          <a:srcRect/>
          <a:stretch/>
        </p:blipFill>
        <p:spPr>
          <a:xfrm>
            <a:off x="-252000" y="-198000"/>
            <a:ext cx="9875520" cy="5554980"/>
          </a:xfrm>
          <a:prstGeom prst="rect">
            <a:avLst/>
          </a:prstGeom>
          <a:noFill/>
          <a:ln>
            <a:noFill/>
          </a:ln>
        </p:spPr>
      </p:pic>
      <p:sp>
        <p:nvSpPr>
          <p:cNvPr id="75" name="Google Shape;75;p20"/>
          <p:cNvSpPr txBox="1">
            <a:spLocks noGrp="1"/>
          </p:cNvSpPr>
          <p:nvPr>
            <p:ph type="body" idx="1"/>
          </p:nvPr>
        </p:nvSpPr>
        <p:spPr>
          <a:xfrm>
            <a:off x="603180" y="2321858"/>
            <a:ext cx="5544608"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2300"/>
              <a:buNone/>
              <a:defRPr sz="2000" b="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6" name="Google Shape;76;p20"/>
          <p:cNvSpPr txBox="1">
            <a:spLocks noGrp="1"/>
          </p:cNvSpPr>
          <p:nvPr>
            <p:ph type="title"/>
          </p:nvPr>
        </p:nvSpPr>
        <p:spPr>
          <a:xfrm>
            <a:off x="599794" y="1480267"/>
            <a:ext cx="5583292" cy="772107"/>
          </a:xfrm>
          <a:prstGeom prst="rect">
            <a:avLst/>
          </a:prstGeom>
          <a:noFill/>
          <a:ln>
            <a:noFill/>
          </a:ln>
        </p:spPr>
        <p:txBody>
          <a:bodyPr spcFirstLastPara="1" wrap="square" lIns="0" tIns="108000" rIns="108000" bIns="108000" anchor="b" anchorCtr="0">
            <a:spAutoFit/>
          </a:bodyPr>
          <a:lstStyle>
            <a:lvl1pPr lvl="0" algn="l">
              <a:lnSpc>
                <a:spcPct val="100000"/>
              </a:lnSpc>
              <a:spcBef>
                <a:spcPts val="0"/>
              </a:spcBef>
              <a:spcAft>
                <a:spcPts val="0"/>
              </a:spcAft>
              <a:buSzPts val="1400"/>
              <a:buNone/>
              <a:defRPr sz="3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7" name="Google Shape;77;p20"/>
          <p:cNvSpPr txBox="1">
            <a:spLocks noGrp="1"/>
          </p:cNvSpPr>
          <p:nvPr>
            <p:ph type="body" idx="2"/>
          </p:nvPr>
        </p:nvSpPr>
        <p:spPr>
          <a:xfrm>
            <a:off x="603262" y="3168306"/>
            <a:ext cx="5544526" cy="3460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SzPts val="1725"/>
              <a:buNone/>
              <a:defRPr sz="150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Title_White BG">
  <p:cSld name="Presentation Title_White BG">
    <p:spTree>
      <p:nvGrpSpPr>
        <p:cNvPr id="1" name="Shape 78"/>
        <p:cNvGrpSpPr/>
        <p:nvPr/>
      </p:nvGrpSpPr>
      <p:grpSpPr>
        <a:xfrm>
          <a:off x="0" y="0"/>
          <a:ext cx="0" cy="0"/>
          <a:chOff x="0" y="0"/>
          <a:chExt cx="0" cy="0"/>
        </a:xfrm>
      </p:grpSpPr>
      <p:sp>
        <p:nvSpPr>
          <p:cNvPr id="79" name="Google Shape;79;p21"/>
          <p:cNvSpPr/>
          <p:nvPr/>
        </p:nvSpPr>
        <p:spPr>
          <a:xfrm>
            <a:off x="5513388" y="3165475"/>
            <a:ext cx="3798887" cy="18335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21"/>
          <p:cNvGrpSpPr/>
          <p:nvPr/>
        </p:nvGrpSpPr>
        <p:grpSpPr>
          <a:xfrm>
            <a:off x="5575721" y="3219978"/>
            <a:ext cx="3233738" cy="1555750"/>
            <a:chOff x="97" y="2121"/>
            <a:chExt cx="914" cy="440"/>
          </a:xfrm>
        </p:grpSpPr>
        <p:sp>
          <p:nvSpPr>
            <p:cNvPr id="81" name="Google Shape;81;p21"/>
            <p:cNvSpPr/>
            <p:nvPr/>
          </p:nvSpPr>
          <p:spPr>
            <a:xfrm>
              <a:off x="97" y="2121"/>
              <a:ext cx="912" cy="4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21"/>
            <p:cNvSpPr/>
            <p:nvPr/>
          </p:nvSpPr>
          <p:spPr>
            <a:xfrm>
              <a:off x="99" y="2121"/>
              <a:ext cx="912" cy="44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21"/>
            <p:cNvSpPr/>
            <p:nvPr/>
          </p:nvSpPr>
          <p:spPr>
            <a:xfrm>
              <a:off x="562" y="2182"/>
              <a:ext cx="53" cy="52"/>
            </a:xfrm>
            <a:custGeom>
              <a:avLst/>
              <a:gdLst/>
              <a:ahLst/>
              <a:cxnLst/>
              <a:rect l="l" t="t" r="r" b="b"/>
              <a:pathLst>
                <a:path w="234" h="225" extrusionOk="0">
                  <a:moveTo>
                    <a:pt x="75" y="225"/>
                  </a:moveTo>
                  <a:lnTo>
                    <a:pt x="117" y="51"/>
                  </a:lnTo>
                  <a:lnTo>
                    <a:pt x="158" y="225"/>
                  </a:lnTo>
                  <a:lnTo>
                    <a:pt x="187" y="225"/>
                  </a:lnTo>
                  <a:lnTo>
                    <a:pt x="234" y="0"/>
                  </a:lnTo>
                  <a:lnTo>
                    <a:pt x="209" y="0"/>
                  </a:lnTo>
                  <a:lnTo>
                    <a:pt x="171" y="187"/>
                  </a:lnTo>
                  <a:lnTo>
                    <a:pt x="128" y="0"/>
                  </a:lnTo>
                  <a:lnTo>
                    <a:pt x="105" y="0"/>
                  </a:lnTo>
                  <a:lnTo>
                    <a:pt x="62" y="188"/>
                  </a:lnTo>
                  <a:lnTo>
                    <a:pt x="24" y="0"/>
                  </a:lnTo>
                  <a:lnTo>
                    <a:pt x="0" y="0"/>
                  </a:lnTo>
                  <a:lnTo>
                    <a:pt x="46" y="225"/>
                  </a:lnTo>
                  <a:lnTo>
                    <a:pt x="75" y="2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21"/>
            <p:cNvSpPr/>
            <p:nvPr/>
          </p:nvSpPr>
          <p:spPr>
            <a:xfrm>
              <a:off x="631" y="2182"/>
              <a:ext cx="27" cy="52"/>
            </a:xfrm>
            <a:custGeom>
              <a:avLst/>
              <a:gdLst/>
              <a:ahLst/>
              <a:cxnLst/>
              <a:rect l="l" t="t" r="r" b="b"/>
              <a:pathLst>
                <a:path w="122" h="225" extrusionOk="0">
                  <a:moveTo>
                    <a:pt x="122" y="201"/>
                  </a:moveTo>
                  <a:lnTo>
                    <a:pt x="24" y="201"/>
                  </a:lnTo>
                  <a:lnTo>
                    <a:pt x="24" y="118"/>
                  </a:lnTo>
                  <a:lnTo>
                    <a:pt x="114" y="118"/>
                  </a:lnTo>
                  <a:lnTo>
                    <a:pt x="114" y="94"/>
                  </a:lnTo>
                  <a:lnTo>
                    <a:pt x="24" y="94"/>
                  </a:lnTo>
                  <a:lnTo>
                    <a:pt x="24" y="24"/>
                  </a:lnTo>
                  <a:lnTo>
                    <a:pt x="122" y="24"/>
                  </a:lnTo>
                  <a:lnTo>
                    <a:pt x="122" y="0"/>
                  </a:lnTo>
                  <a:lnTo>
                    <a:pt x="0" y="0"/>
                  </a:lnTo>
                  <a:lnTo>
                    <a:pt x="0" y="225"/>
                  </a:lnTo>
                  <a:lnTo>
                    <a:pt x="122" y="225"/>
                  </a:lnTo>
                  <a:lnTo>
                    <a:pt x="122" y="20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Google Shape;85;p21"/>
            <p:cNvSpPr/>
            <p:nvPr/>
          </p:nvSpPr>
          <p:spPr>
            <a:xfrm>
              <a:off x="561" y="2248"/>
              <a:ext cx="54" cy="52"/>
            </a:xfrm>
            <a:custGeom>
              <a:avLst/>
              <a:gdLst/>
              <a:ahLst/>
              <a:cxnLst/>
              <a:rect l="l" t="t" r="r" b="b"/>
              <a:pathLst>
                <a:path w="238" h="225" extrusionOk="0">
                  <a:moveTo>
                    <a:pt x="85" y="225"/>
                  </a:moveTo>
                  <a:lnTo>
                    <a:pt x="119" y="92"/>
                  </a:lnTo>
                  <a:lnTo>
                    <a:pt x="152" y="225"/>
                  </a:lnTo>
                  <a:lnTo>
                    <a:pt x="191" y="225"/>
                  </a:lnTo>
                  <a:lnTo>
                    <a:pt x="238" y="0"/>
                  </a:lnTo>
                  <a:lnTo>
                    <a:pt x="195" y="0"/>
                  </a:lnTo>
                  <a:lnTo>
                    <a:pt x="168" y="145"/>
                  </a:lnTo>
                  <a:lnTo>
                    <a:pt x="134" y="1"/>
                  </a:lnTo>
                  <a:lnTo>
                    <a:pt x="104" y="1"/>
                  </a:lnTo>
                  <a:lnTo>
                    <a:pt x="70" y="145"/>
                  </a:lnTo>
                  <a:lnTo>
                    <a:pt x="42" y="0"/>
                  </a:lnTo>
                  <a:lnTo>
                    <a:pt x="0" y="0"/>
                  </a:lnTo>
                  <a:lnTo>
                    <a:pt x="47" y="225"/>
                  </a:lnTo>
                  <a:lnTo>
                    <a:pt x="85" y="2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21"/>
            <p:cNvSpPr/>
            <p:nvPr/>
          </p:nvSpPr>
          <p:spPr>
            <a:xfrm>
              <a:off x="625" y="2247"/>
              <a:ext cx="30" cy="53"/>
            </a:xfrm>
            <a:custGeom>
              <a:avLst/>
              <a:gdLst/>
              <a:ahLst/>
              <a:cxnLst/>
              <a:rect l="l" t="t" r="r" b="b"/>
              <a:pathLst>
                <a:path w="135" h="229" extrusionOk="0">
                  <a:moveTo>
                    <a:pt x="67" y="229"/>
                  </a:moveTo>
                  <a:cubicBezTo>
                    <a:pt x="121" y="229"/>
                    <a:pt x="135" y="186"/>
                    <a:pt x="135" y="164"/>
                  </a:cubicBezTo>
                  <a:lnTo>
                    <a:pt x="135" y="64"/>
                  </a:lnTo>
                  <a:cubicBezTo>
                    <a:pt x="135" y="43"/>
                    <a:pt x="120" y="0"/>
                    <a:pt x="68" y="0"/>
                  </a:cubicBezTo>
                  <a:cubicBezTo>
                    <a:pt x="13" y="0"/>
                    <a:pt x="0" y="43"/>
                    <a:pt x="0" y="64"/>
                  </a:cubicBezTo>
                  <a:lnTo>
                    <a:pt x="0" y="164"/>
                  </a:lnTo>
                  <a:cubicBezTo>
                    <a:pt x="0" y="185"/>
                    <a:pt x="14" y="229"/>
                    <a:pt x="67" y="229"/>
                  </a:cubicBezTo>
                  <a:close/>
                  <a:moveTo>
                    <a:pt x="41" y="64"/>
                  </a:moveTo>
                  <a:lnTo>
                    <a:pt x="41" y="64"/>
                  </a:lnTo>
                  <a:cubicBezTo>
                    <a:pt x="41" y="44"/>
                    <a:pt x="59" y="40"/>
                    <a:pt x="68" y="40"/>
                  </a:cubicBezTo>
                  <a:cubicBezTo>
                    <a:pt x="76" y="40"/>
                    <a:pt x="94" y="44"/>
                    <a:pt x="94" y="64"/>
                  </a:cubicBezTo>
                  <a:lnTo>
                    <a:pt x="94" y="164"/>
                  </a:lnTo>
                  <a:cubicBezTo>
                    <a:pt x="94" y="185"/>
                    <a:pt x="76" y="189"/>
                    <a:pt x="68" y="189"/>
                  </a:cubicBezTo>
                  <a:cubicBezTo>
                    <a:pt x="59" y="189"/>
                    <a:pt x="41" y="185"/>
                    <a:pt x="41" y="164"/>
                  </a:cubicBezTo>
                  <a:lnTo>
                    <a:pt x="41" y="6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21"/>
            <p:cNvSpPr/>
            <p:nvPr/>
          </p:nvSpPr>
          <p:spPr>
            <a:xfrm>
              <a:off x="668" y="2248"/>
              <a:ext cx="31" cy="52"/>
            </a:xfrm>
            <a:custGeom>
              <a:avLst/>
              <a:gdLst/>
              <a:ahLst/>
              <a:cxnLst/>
              <a:rect l="l" t="t" r="r" b="b"/>
              <a:pathLst>
                <a:path w="137" h="224" extrusionOk="0">
                  <a:moveTo>
                    <a:pt x="41" y="97"/>
                  </a:moveTo>
                  <a:lnTo>
                    <a:pt x="96" y="224"/>
                  </a:lnTo>
                  <a:lnTo>
                    <a:pt x="137" y="224"/>
                  </a:lnTo>
                  <a:lnTo>
                    <a:pt x="137" y="0"/>
                  </a:lnTo>
                  <a:lnTo>
                    <a:pt x="96" y="0"/>
                  </a:lnTo>
                  <a:lnTo>
                    <a:pt x="96" y="130"/>
                  </a:lnTo>
                  <a:lnTo>
                    <a:pt x="41" y="0"/>
                  </a:lnTo>
                  <a:lnTo>
                    <a:pt x="0" y="0"/>
                  </a:lnTo>
                  <a:lnTo>
                    <a:pt x="0" y="224"/>
                  </a:lnTo>
                  <a:lnTo>
                    <a:pt x="41" y="224"/>
                  </a:lnTo>
                  <a:lnTo>
                    <a:pt x="41" y="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21"/>
            <p:cNvSpPr/>
            <p:nvPr/>
          </p:nvSpPr>
          <p:spPr>
            <a:xfrm>
              <a:off x="710" y="2245"/>
              <a:ext cx="15" cy="17"/>
            </a:xfrm>
            <a:custGeom>
              <a:avLst/>
              <a:gdLst/>
              <a:ahLst/>
              <a:cxnLst/>
              <a:rect l="l" t="t" r="r" b="b"/>
              <a:pathLst>
                <a:path w="69" h="72" extrusionOk="0">
                  <a:moveTo>
                    <a:pt x="69" y="0"/>
                  </a:moveTo>
                  <a:lnTo>
                    <a:pt x="29" y="0"/>
                  </a:lnTo>
                  <a:lnTo>
                    <a:pt x="0" y="72"/>
                  </a:lnTo>
                  <a:lnTo>
                    <a:pt x="34" y="72"/>
                  </a:lnTo>
                  <a:lnTo>
                    <a:pt x="6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21"/>
            <p:cNvSpPr/>
            <p:nvPr/>
          </p:nvSpPr>
          <p:spPr>
            <a:xfrm>
              <a:off x="734" y="2248"/>
              <a:ext cx="32" cy="52"/>
            </a:xfrm>
            <a:custGeom>
              <a:avLst/>
              <a:gdLst/>
              <a:ahLst/>
              <a:cxnLst/>
              <a:rect l="l" t="t" r="r" b="b"/>
              <a:pathLst>
                <a:path w="141" h="225" extrusionOk="0">
                  <a:moveTo>
                    <a:pt x="0" y="41"/>
                  </a:moveTo>
                  <a:lnTo>
                    <a:pt x="50" y="41"/>
                  </a:lnTo>
                  <a:lnTo>
                    <a:pt x="50" y="225"/>
                  </a:lnTo>
                  <a:lnTo>
                    <a:pt x="91" y="225"/>
                  </a:lnTo>
                  <a:lnTo>
                    <a:pt x="91" y="41"/>
                  </a:lnTo>
                  <a:lnTo>
                    <a:pt x="141" y="41"/>
                  </a:lnTo>
                  <a:lnTo>
                    <a:pt x="141" y="0"/>
                  </a:lnTo>
                  <a:lnTo>
                    <a:pt x="0" y="0"/>
                  </a:lnTo>
                  <a:lnTo>
                    <a:pt x="0" y="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21"/>
            <p:cNvSpPr/>
            <p:nvPr/>
          </p:nvSpPr>
          <p:spPr>
            <a:xfrm>
              <a:off x="566" y="2314"/>
              <a:ext cx="27" cy="52"/>
            </a:xfrm>
            <a:custGeom>
              <a:avLst/>
              <a:gdLst/>
              <a:ahLst/>
              <a:cxnLst/>
              <a:rect l="l" t="t" r="r" b="b"/>
              <a:pathLst>
                <a:path w="122" h="225" extrusionOk="0">
                  <a:moveTo>
                    <a:pt x="0" y="0"/>
                  </a:moveTo>
                  <a:lnTo>
                    <a:pt x="0" y="225"/>
                  </a:lnTo>
                  <a:lnTo>
                    <a:pt x="122" y="225"/>
                  </a:lnTo>
                  <a:lnTo>
                    <a:pt x="122" y="201"/>
                  </a:lnTo>
                  <a:lnTo>
                    <a:pt x="25" y="201"/>
                  </a:lnTo>
                  <a:lnTo>
                    <a:pt x="25"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21"/>
            <p:cNvSpPr/>
            <p:nvPr/>
          </p:nvSpPr>
          <p:spPr>
            <a:xfrm>
              <a:off x="608" y="2314"/>
              <a:ext cx="6" cy="52"/>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21"/>
            <p:cNvSpPr/>
            <p:nvPr/>
          </p:nvSpPr>
          <p:spPr>
            <a:xfrm>
              <a:off x="629" y="2314"/>
              <a:ext cx="35" cy="52"/>
            </a:xfrm>
            <a:custGeom>
              <a:avLst/>
              <a:gdLst/>
              <a:ahLst/>
              <a:cxnLst/>
              <a:rect l="l" t="t" r="r" b="b"/>
              <a:pathLst>
                <a:path w="152" h="225" extrusionOk="0">
                  <a:moveTo>
                    <a:pt x="152" y="0"/>
                  </a:moveTo>
                  <a:lnTo>
                    <a:pt x="128" y="0"/>
                  </a:lnTo>
                  <a:lnTo>
                    <a:pt x="78" y="202"/>
                  </a:lnTo>
                  <a:lnTo>
                    <a:pt x="74" y="202"/>
                  </a:lnTo>
                  <a:lnTo>
                    <a:pt x="24" y="0"/>
                  </a:lnTo>
                  <a:lnTo>
                    <a:pt x="0" y="0"/>
                  </a:lnTo>
                  <a:lnTo>
                    <a:pt x="57" y="225"/>
                  </a:lnTo>
                  <a:lnTo>
                    <a:pt x="96" y="225"/>
                  </a:lnTo>
                  <a:lnTo>
                    <a:pt x="15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p21"/>
            <p:cNvSpPr/>
            <p:nvPr/>
          </p:nvSpPr>
          <p:spPr>
            <a:xfrm>
              <a:off x="679" y="2314"/>
              <a:ext cx="28" cy="52"/>
            </a:xfrm>
            <a:custGeom>
              <a:avLst/>
              <a:gdLst/>
              <a:ahLst/>
              <a:cxnLst/>
              <a:rect l="l" t="t" r="r" b="b"/>
              <a:pathLst>
                <a:path w="122" h="225" extrusionOk="0">
                  <a:moveTo>
                    <a:pt x="122" y="24"/>
                  </a:moveTo>
                  <a:lnTo>
                    <a:pt x="122" y="0"/>
                  </a:lnTo>
                  <a:lnTo>
                    <a:pt x="0" y="0"/>
                  </a:lnTo>
                  <a:lnTo>
                    <a:pt x="0" y="225"/>
                  </a:lnTo>
                  <a:lnTo>
                    <a:pt x="122" y="225"/>
                  </a:lnTo>
                  <a:lnTo>
                    <a:pt x="122" y="201"/>
                  </a:lnTo>
                  <a:lnTo>
                    <a:pt x="24" y="201"/>
                  </a:lnTo>
                  <a:lnTo>
                    <a:pt x="24" y="118"/>
                  </a:lnTo>
                  <a:lnTo>
                    <a:pt x="114" y="118"/>
                  </a:lnTo>
                  <a:lnTo>
                    <a:pt x="114" y="94"/>
                  </a:lnTo>
                  <a:lnTo>
                    <a:pt x="24" y="94"/>
                  </a:lnTo>
                  <a:lnTo>
                    <a:pt x="24" y="24"/>
                  </a:lnTo>
                  <a:lnTo>
                    <a:pt x="122" y="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21"/>
            <p:cNvSpPr/>
            <p:nvPr/>
          </p:nvSpPr>
          <p:spPr>
            <a:xfrm>
              <a:off x="562" y="2380"/>
              <a:ext cx="53" cy="52"/>
            </a:xfrm>
            <a:custGeom>
              <a:avLst/>
              <a:gdLst/>
              <a:ahLst/>
              <a:cxnLst/>
              <a:rect l="l" t="t" r="r" b="b"/>
              <a:pathLst>
                <a:path w="235" h="225" extrusionOk="0">
                  <a:moveTo>
                    <a:pt x="210" y="0"/>
                  </a:moveTo>
                  <a:lnTo>
                    <a:pt x="172" y="187"/>
                  </a:lnTo>
                  <a:lnTo>
                    <a:pt x="129" y="0"/>
                  </a:lnTo>
                  <a:lnTo>
                    <a:pt x="106" y="0"/>
                  </a:lnTo>
                  <a:lnTo>
                    <a:pt x="63" y="188"/>
                  </a:lnTo>
                  <a:lnTo>
                    <a:pt x="25" y="0"/>
                  </a:lnTo>
                  <a:lnTo>
                    <a:pt x="0" y="0"/>
                  </a:lnTo>
                  <a:lnTo>
                    <a:pt x="47" y="225"/>
                  </a:lnTo>
                  <a:lnTo>
                    <a:pt x="76" y="225"/>
                  </a:lnTo>
                  <a:lnTo>
                    <a:pt x="118" y="51"/>
                  </a:lnTo>
                  <a:lnTo>
                    <a:pt x="159" y="225"/>
                  </a:lnTo>
                  <a:lnTo>
                    <a:pt x="188" y="225"/>
                  </a:lnTo>
                  <a:lnTo>
                    <a:pt x="235" y="0"/>
                  </a:lnTo>
                  <a:lnTo>
                    <a:pt x="21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21"/>
            <p:cNvSpPr/>
            <p:nvPr/>
          </p:nvSpPr>
          <p:spPr>
            <a:xfrm>
              <a:off x="631" y="2380"/>
              <a:ext cx="5" cy="52"/>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21"/>
            <p:cNvSpPr/>
            <p:nvPr/>
          </p:nvSpPr>
          <p:spPr>
            <a:xfrm>
              <a:off x="651" y="2380"/>
              <a:ext cx="31" cy="52"/>
            </a:xfrm>
            <a:custGeom>
              <a:avLst/>
              <a:gdLst/>
              <a:ahLst/>
              <a:cxnLst/>
              <a:rect l="l" t="t" r="r" b="b"/>
              <a:pathLst>
                <a:path w="134" h="225" extrusionOk="0">
                  <a:moveTo>
                    <a:pt x="0" y="24"/>
                  </a:moveTo>
                  <a:lnTo>
                    <a:pt x="55" y="24"/>
                  </a:lnTo>
                  <a:lnTo>
                    <a:pt x="55" y="225"/>
                  </a:lnTo>
                  <a:lnTo>
                    <a:pt x="79" y="225"/>
                  </a:lnTo>
                  <a:lnTo>
                    <a:pt x="79" y="24"/>
                  </a:lnTo>
                  <a:lnTo>
                    <a:pt x="134" y="24"/>
                  </a:lnTo>
                  <a:lnTo>
                    <a:pt x="134" y="0"/>
                  </a:lnTo>
                  <a:lnTo>
                    <a:pt x="0" y="0"/>
                  </a:lnTo>
                  <a:lnTo>
                    <a:pt x="0" y="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21"/>
            <p:cNvSpPr/>
            <p:nvPr/>
          </p:nvSpPr>
          <p:spPr>
            <a:xfrm>
              <a:off x="697" y="2380"/>
              <a:ext cx="30" cy="52"/>
            </a:xfrm>
            <a:custGeom>
              <a:avLst/>
              <a:gdLst/>
              <a:ahLst/>
              <a:cxnLst/>
              <a:rect l="l" t="t" r="r" b="b"/>
              <a:pathLst>
                <a:path w="132" h="225" extrusionOk="0">
                  <a:moveTo>
                    <a:pt x="108" y="95"/>
                  </a:moveTo>
                  <a:lnTo>
                    <a:pt x="25" y="95"/>
                  </a:lnTo>
                  <a:lnTo>
                    <a:pt x="25" y="0"/>
                  </a:lnTo>
                  <a:lnTo>
                    <a:pt x="0" y="0"/>
                  </a:lnTo>
                  <a:lnTo>
                    <a:pt x="0" y="225"/>
                  </a:lnTo>
                  <a:lnTo>
                    <a:pt x="25" y="225"/>
                  </a:lnTo>
                  <a:lnTo>
                    <a:pt x="25" y="119"/>
                  </a:lnTo>
                  <a:lnTo>
                    <a:pt x="108" y="119"/>
                  </a:lnTo>
                  <a:lnTo>
                    <a:pt x="108" y="225"/>
                  </a:lnTo>
                  <a:lnTo>
                    <a:pt x="132" y="225"/>
                  </a:lnTo>
                  <a:lnTo>
                    <a:pt x="132" y="0"/>
                  </a:lnTo>
                  <a:lnTo>
                    <a:pt x="108" y="0"/>
                  </a:lnTo>
                  <a:lnTo>
                    <a:pt x="108" y="9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21"/>
            <p:cNvSpPr/>
            <p:nvPr/>
          </p:nvSpPr>
          <p:spPr>
            <a:xfrm>
              <a:off x="566" y="2446"/>
              <a:ext cx="29" cy="52"/>
            </a:xfrm>
            <a:custGeom>
              <a:avLst/>
              <a:gdLst/>
              <a:ahLst/>
              <a:cxnLst/>
              <a:rect l="l" t="t" r="r" b="b"/>
              <a:pathLst>
                <a:path w="128" h="226" extrusionOk="0">
                  <a:moveTo>
                    <a:pt x="67" y="0"/>
                  </a:moveTo>
                  <a:lnTo>
                    <a:pt x="0" y="0"/>
                  </a:lnTo>
                  <a:lnTo>
                    <a:pt x="0" y="226"/>
                  </a:lnTo>
                  <a:lnTo>
                    <a:pt x="25" y="226"/>
                  </a:lnTo>
                  <a:lnTo>
                    <a:pt x="25" y="137"/>
                  </a:lnTo>
                  <a:lnTo>
                    <a:pt x="68" y="137"/>
                  </a:lnTo>
                  <a:cubicBezTo>
                    <a:pt x="118" y="137"/>
                    <a:pt x="128" y="96"/>
                    <a:pt x="128" y="76"/>
                  </a:cubicBezTo>
                  <a:lnTo>
                    <a:pt x="128" y="60"/>
                  </a:lnTo>
                  <a:cubicBezTo>
                    <a:pt x="128" y="41"/>
                    <a:pt x="118" y="0"/>
                    <a:pt x="67" y="0"/>
                  </a:cubicBezTo>
                  <a:close/>
                  <a:moveTo>
                    <a:pt x="103" y="76"/>
                  </a:moveTo>
                  <a:lnTo>
                    <a:pt x="103" y="76"/>
                  </a:lnTo>
                  <a:cubicBezTo>
                    <a:pt x="103" y="108"/>
                    <a:pt x="80" y="113"/>
                    <a:pt x="67" y="113"/>
                  </a:cubicBezTo>
                  <a:lnTo>
                    <a:pt x="25" y="113"/>
                  </a:lnTo>
                  <a:lnTo>
                    <a:pt x="25" y="24"/>
                  </a:lnTo>
                  <a:lnTo>
                    <a:pt x="66" y="24"/>
                  </a:lnTo>
                  <a:cubicBezTo>
                    <a:pt x="80" y="24"/>
                    <a:pt x="103" y="29"/>
                    <a:pt x="103" y="61"/>
                  </a:cubicBezTo>
                  <a:lnTo>
                    <a:pt x="103" y="7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21"/>
            <p:cNvSpPr/>
            <p:nvPr/>
          </p:nvSpPr>
          <p:spPr>
            <a:xfrm>
              <a:off x="606" y="2445"/>
              <a:ext cx="29" cy="54"/>
            </a:xfrm>
            <a:custGeom>
              <a:avLst/>
              <a:gdLst/>
              <a:ahLst/>
              <a:cxnLst/>
              <a:rect l="l" t="t" r="r" b="b"/>
              <a:pathLst>
                <a:path w="127" h="230" extrusionOk="0">
                  <a:moveTo>
                    <a:pt x="64" y="0"/>
                  </a:moveTo>
                  <a:cubicBezTo>
                    <a:pt x="13" y="0"/>
                    <a:pt x="0" y="40"/>
                    <a:pt x="0" y="60"/>
                  </a:cubicBezTo>
                  <a:lnTo>
                    <a:pt x="0" y="170"/>
                  </a:lnTo>
                  <a:cubicBezTo>
                    <a:pt x="0" y="191"/>
                    <a:pt x="14" y="230"/>
                    <a:pt x="64" y="230"/>
                  </a:cubicBezTo>
                  <a:cubicBezTo>
                    <a:pt x="114" y="230"/>
                    <a:pt x="127" y="191"/>
                    <a:pt x="127" y="170"/>
                  </a:cubicBezTo>
                  <a:lnTo>
                    <a:pt x="127" y="60"/>
                  </a:lnTo>
                  <a:cubicBezTo>
                    <a:pt x="127" y="40"/>
                    <a:pt x="113" y="0"/>
                    <a:pt x="64" y="0"/>
                  </a:cubicBezTo>
                  <a:close/>
                  <a:moveTo>
                    <a:pt x="103" y="170"/>
                  </a:moveTo>
                  <a:lnTo>
                    <a:pt x="103" y="170"/>
                  </a:lnTo>
                  <a:cubicBezTo>
                    <a:pt x="103" y="202"/>
                    <a:pt x="77" y="207"/>
                    <a:pt x="64" y="207"/>
                  </a:cubicBezTo>
                  <a:cubicBezTo>
                    <a:pt x="51" y="207"/>
                    <a:pt x="24" y="202"/>
                    <a:pt x="24" y="170"/>
                  </a:cubicBezTo>
                  <a:lnTo>
                    <a:pt x="24" y="60"/>
                  </a:lnTo>
                  <a:cubicBezTo>
                    <a:pt x="24" y="29"/>
                    <a:pt x="51" y="24"/>
                    <a:pt x="64" y="24"/>
                  </a:cubicBezTo>
                  <a:cubicBezTo>
                    <a:pt x="77" y="24"/>
                    <a:pt x="103" y="29"/>
                    <a:pt x="103" y="60"/>
                  </a:cubicBezTo>
                  <a:lnTo>
                    <a:pt x="103" y="17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21"/>
            <p:cNvSpPr/>
            <p:nvPr/>
          </p:nvSpPr>
          <p:spPr>
            <a:xfrm>
              <a:off x="644" y="2446"/>
              <a:ext cx="35" cy="52"/>
            </a:xfrm>
            <a:custGeom>
              <a:avLst/>
              <a:gdLst/>
              <a:ahLst/>
              <a:cxnLst/>
              <a:rect l="l" t="t" r="r" b="b"/>
              <a:pathLst>
                <a:path w="152" h="226" extrusionOk="0">
                  <a:moveTo>
                    <a:pt x="79" y="202"/>
                  </a:moveTo>
                  <a:lnTo>
                    <a:pt x="74" y="202"/>
                  </a:lnTo>
                  <a:lnTo>
                    <a:pt x="24" y="0"/>
                  </a:lnTo>
                  <a:lnTo>
                    <a:pt x="0" y="0"/>
                  </a:lnTo>
                  <a:lnTo>
                    <a:pt x="57" y="226"/>
                  </a:lnTo>
                  <a:lnTo>
                    <a:pt x="96" y="226"/>
                  </a:lnTo>
                  <a:lnTo>
                    <a:pt x="152" y="0"/>
                  </a:lnTo>
                  <a:lnTo>
                    <a:pt x="128" y="0"/>
                  </a:lnTo>
                  <a:lnTo>
                    <a:pt x="79" y="2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21"/>
            <p:cNvSpPr/>
            <p:nvPr/>
          </p:nvSpPr>
          <p:spPr>
            <a:xfrm>
              <a:off x="690" y="2446"/>
              <a:ext cx="28" cy="52"/>
            </a:xfrm>
            <a:custGeom>
              <a:avLst/>
              <a:gdLst/>
              <a:ahLst/>
              <a:cxnLst/>
              <a:rect l="l" t="t" r="r" b="b"/>
              <a:pathLst>
                <a:path w="122" h="226" extrusionOk="0">
                  <a:moveTo>
                    <a:pt x="0" y="226"/>
                  </a:moveTo>
                  <a:lnTo>
                    <a:pt x="122" y="226"/>
                  </a:lnTo>
                  <a:lnTo>
                    <a:pt x="122" y="202"/>
                  </a:lnTo>
                  <a:lnTo>
                    <a:pt x="24" y="202"/>
                  </a:lnTo>
                  <a:lnTo>
                    <a:pt x="24" y="118"/>
                  </a:lnTo>
                  <a:lnTo>
                    <a:pt x="115" y="118"/>
                  </a:lnTo>
                  <a:lnTo>
                    <a:pt x="115" y="94"/>
                  </a:lnTo>
                  <a:lnTo>
                    <a:pt x="24" y="94"/>
                  </a:lnTo>
                  <a:lnTo>
                    <a:pt x="24" y="24"/>
                  </a:lnTo>
                  <a:lnTo>
                    <a:pt x="122" y="24"/>
                  </a:lnTo>
                  <a:lnTo>
                    <a:pt x="122" y="0"/>
                  </a:lnTo>
                  <a:lnTo>
                    <a:pt x="0" y="0"/>
                  </a:lnTo>
                  <a:lnTo>
                    <a:pt x="0" y="22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21"/>
            <p:cNvSpPr/>
            <p:nvPr/>
          </p:nvSpPr>
          <p:spPr>
            <a:xfrm>
              <a:off x="729" y="2446"/>
              <a:ext cx="31" cy="52"/>
            </a:xfrm>
            <a:custGeom>
              <a:avLst/>
              <a:gdLst/>
              <a:ahLst/>
              <a:cxnLst/>
              <a:rect l="l" t="t" r="r" b="b"/>
              <a:pathLst>
                <a:path w="133" h="226" extrusionOk="0">
                  <a:moveTo>
                    <a:pt x="128" y="70"/>
                  </a:moveTo>
                  <a:lnTo>
                    <a:pt x="128" y="60"/>
                  </a:lnTo>
                  <a:cubicBezTo>
                    <a:pt x="128" y="40"/>
                    <a:pt x="118" y="0"/>
                    <a:pt x="67" y="0"/>
                  </a:cubicBezTo>
                  <a:lnTo>
                    <a:pt x="0" y="0"/>
                  </a:lnTo>
                  <a:lnTo>
                    <a:pt x="0" y="226"/>
                  </a:lnTo>
                  <a:lnTo>
                    <a:pt x="25" y="226"/>
                  </a:lnTo>
                  <a:lnTo>
                    <a:pt x="25" y="130"/>
                  </a:lnTo>
                  <a:lnTo>
                    <a:pt x="62" y="130"/>
                  </a:lnTo>
                  <a:lnTo>
                    <a:pt x="106" y="226"/>
                  </a:lnTo>
                  <a:lnTo>
                    <a:pt x="133" y="226"/>
                  </a:lnTo>
                  <a:lnTo>
                    <a:pt x="87" y="128"/>
                  </a:lnTo>
                  <a:cubicBezTo>
                    <a:pt x="120" y="118"/>
                    <a:pt x="128" y="87"/>
                    <a:pt x="128" y="70"/>
                  </a:cubicBezTo>
                  <a:close/>
                  <a:moveTo>
                    <a:pt x="25" y="106"/>
                  </a:moveTo>
                  <a:lnTo>
                    <a:pt x="25" y="106"/>
                  </a:lnTo>
                  <a:lnTo>
                    <a:pt x="25" y="24"/>
                  </a:lnTo>
                  <a:lnTo>
                    <a:pt x="66" y="24"/>
                  </a:lnTo>
                  <a:cubicBezTo>
                    <a:pt x="80" y="24"/>
                    <a:pt x="104" y="29"/>
                    <a:pt x="104" y="61"/>
                  </a:cubicBezTo>
                  <a:lnTo>
                    <a:pt x="104" y="70"/>
                  </a:lnTo>
                  <a:cubicBezTo>
                    <a:pt x="104" y="102"/>
                    <a:pt x="80" y="106"/>
                    <a:pt x="67" y="106"/>
                  </a:cubicBezTo>
                  <a:lnTo>
                    <a:pt x="25" y="10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21"/>
            <p:cNvSpPr/>
            <p:nvPr/>
          </p:nvSpPr>
          <p:spPr>
            <a:xfrm>
              <a:off x="768" y="2446"/>
              <a:ext cx="31" cy="52"/>
            </a:xfrm>
            <a:custGeom>
              <a:avLst/>
              <a:gdLst/>
              <a:ahLst/>
              <a:cxnLst/>
              <a:rect l="l" t="t" r="r" b="b"/>
              <a:pathLst>
                <a:path w="134" h="226" extrusionOk="0">
                  <a:moveTo>
                    <a:pt x="0" y="24"/>
                  </a:moveTo>
                  <a:lnTo>
                    <a:pt x="55" y="24"/>
                  </a:lnTo>
                  <a:lnTo>
                    <a:pt x="55" y="226"/>
                  </a:lnTo>
                  <a:lnTo>
                    <a:pt x="79" y="226"/>
                  </a:lnTo>
                  <a:lnTo>
                    <a:pt x="79" y="24"/>
                  </a:lnTo>
                  <a:lnTo>
                    <a:pt x="134" y="24"/>
                  </a:lnTo>
                  <a:lnTo>
                    <a:pt x="134" y="0"/>
                  </a:lnTo>
                  <a:lnTo>
                    <a:pt x="0" y="0"/>
                  </a:lnTo>
                  <a:lnTo>
                    <a:pt x="0" y="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21"/>
            <p:cNvSpPr/>
            <p:nvPr/>
          </p:nvSpPr>
          <p:spPr>
            <a:xfrm>
              <a:off x="808" y="2446"/>
              <a:ext cx="32" cy="52"/>
            </a:xfrm>
            <a:custGeom>
              <a:avLst/>
              <a:gdLst/>
              <a:ahLst/>
              <a:cxnLst/>
              <a:rect l="l" t="t" r="r" b="b"/>
              <a:pathLst>
                <a:path w="143" h="226" extrusionOk="0">
                  <a:moveTo>
                    <a:pt x="117" y="0"/>
                  </a:moveTo>
                  <a:lnTo>
                    <a:pt x="72" y="113"/>
                  </a:lnTo>
                  <a:lnTo>
                    <a:pt x="26" y="0"/>
                  </a:lnTo>
                  <a:lnTo>
                    <a:pt x="0" y="0"/>
                  </a:lnTo>
                  <a:lnTo>
                    <a:pt x="59" y="144"/>
                  </a:lnTo>
                  <a:lnTo>
                    <a:pt x="59" y="226"/>
                  </a:lnTo>
                  <a:lnTo>
                    <a:pt x="84" y="226"/>
                  </a:lnTo>
                  <a:lnTo>
                    <a:pt x="84" y="144"/>
                  </a:lnTo>
                  <a:lnTo>
                    <a:pt x="143" y="0"/>
                  </a:lnTo>
                  <a:lnTo>
                    <a:pt x="1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21"/>
            <p:cNvSpPr/>
            <p:nvPr/>
          </p:nvSpPr>
          <p:spPr>
            <a:xfrm>
              <a:off x="226" y="2182"/>
              <a:ext cx="193" cy="196"/>
            </a:xfrm>
            <a:custGeom>
              <a:avLst/>
              <a:gdLst/>
              <a:ahLst/>
              <a:cxnLst/>
              <a:rect l="l" t="t" r="r" b="b"/>
              <a:pathLst>
                <a:path w="847" h="846" extrusionOk="0">
                  <a:moveTo>
                    <a:pt x="424" y="846"/>
                  </a:moveTo>
                  <a:cubicBezTo>
                    <a:pt x="657" y="846"/>
                    <a:pt x="847" y="657"/>
                    <a:pt x="847" y="423"/>
                  </a:cubicBezTo>
                  <a:cubicBezTo>
                    <a:pt x="847" y="189"/>
                    <a:pt x="657" y="0"/>
                    <a:pt x="424" y="0"/>
                  </a:cubicBezTo>
                  <a:cubicBezTo>
                    <a:pt x="190" y="0"/>
                    <a:pt x="0" y="189"/>
                    <a:pt x="0" y="423"/>
                  </a:cubicBezTo>
                  <a:cubicBezTo>
                    <a:pt x="0" y="657"/>
                    <a:pt x="190" y="846"/>
                    <a:pt x="424" y="846"/>
                  </a:cubicBezTo>
                  <a:close/>
                  <a:moveTo>
                    <a:pt x="424" y="164"/>
                  </a:moveTo>
                  <a:lnTo>
                    <a:pt x="424" y="164"/>
                  </a:lnTo>
                  <a:cubicBezTo>
                    <a:pt x="515" y="164"/>
                    <a:pt x="590" y="234"/>
                    <a:pt x="596" y="324"/>
                  </a:cubicBezTo>
                  <a:cubicBezTo>
                    <a:pt x="596" y="326"/>
                    <a:pt x="594" y="328"/>
                    <a:pt x="592" y="328"/>
                  </a:cubicBezTo>
                  <a:lnTo>
                    <a:pt x="515" y="328"/>
                  </a:lnTo>
                  <a:cubicBezTo>
                    <a:pt x="513" y="328"/>
                    <a:pt x="511" y="326"/>
                    <a:pt x="511" y="324"/>
                  </a:cubicBezTo>
                  <a:cubicBezTo>
                    <a:pt x="504" y="282"/>
                    <a:pt x="468" y="249"/>
                    <a:pt x="424" y="249"/>
                  </a:cubicBezTo>
                  <a:cubicBezTo>
                    <a:pt x="379" y="249"/>
                    <a:pt x="343" y="282"/>
                    <a:pt x="337" y="324"/>
                  </a:cubicBezTo>
                  <a:cubicBezTo>
                    <a:pt x="336" y="326"/>
                    <a:pt x="335" y="328"/>
                    <a:pt x="332" y="328"/>
                  </a:cubicBezTo>
                  <a:lnTo>
                    <a:pt x="255" y="328"/>
                  </a:lnTo>
                  <a:cubicBezTo>
                    <a:pt x="253" y="328"/>
                    <a:pt x="251" y="326"/>
                    <a:pt x="251" y="324"/>
                  </a:cubicBezTo>
                  <a:cubicBezTo>
                    <a:pt x="257" y="234"/>
                    <a:pt x="332" y="164"/>
                    <a:pt x="424" y="164"/>
                  </a:cubicBezTo>
                  <a:close/>
                  <a:moveTo>
                    <a:pt x="251" y="350"/>
                  </a:moveTo>
                  <a:lnTo>
                    <a:pt x="251" y="350"/>
                  </a:lnTo>
                  <a:cubicBezTo>
                    <a:pt x="251" y="348"/>
                    <a:pt x="253" y="346"/>
                    <a:pt x="255" y="346"/>
                  </a:cubicBezTo>
                  <a:lnTo>
                    <a:pt x="332" y="346"/>
                  </a:lnTo>
                  <a:cubicBezTo>
                    <a:pt x="335" y="346"/>
                    <a:pt x="336" y="347"/>
                    <a:pt x="336" y="350"/>
                  </a:cubicBezTo>
                  <a:cubicBezTo>
                    <a:pt x="343" y="392"/>
                    <a:pt x="379" y="425"/>
                    <a:pt x="423" y="425"/>
                  </a:cubicBezTo>
                  <a:cubicBezTo>
                    <a:pt x="468" y="425"/>
                    <a:pt x="504" y="392"/>
                    <a:pt x="510" y="350"/>
                  </a:cubicBezTo>
                  <a:cubicBezTo>
                    <a:pt x="511" y="348"/>
                    <a:pt x="512" y="346"/>
                    <a:pt x="515" y="346"/>
                  </a:cubicBezTo>
                  <a:lnTo>
                    <a:pt x="592" y="346"/>
                  </a:lnTo>
                  <a:cubicBezTo>
                    <a:pt x="594" y="346"/>
                    <a:pt x="596" y="348"/>
                    <a:pt x="596" y="350"/>
                  </a:cubicBezTo>
                  <a:cubicBezTo>
                    <a:pt x="592" y="410"/>
                    <a:pt x="557" y="461"/>
                    <a:pt x="507" y="489"/>
                  </a:cubicBezTo>
                  <a:cubicBezTo>
                    <a:pt x="559" y="518"/>
                    <a:pt x="595" y="573"/>
                    <a:pt x="597" y="637"/>
                  </a:cubicBezTo>
                  <a:cubicBezTo>
                    <a:pt x="597" y="639"/>
                    <a:pt x="595" y="641"/>
                    <a:pt x="592" y="641"/>
                  </a:cubicBezTo>
                  <a:lnTo>
                    <a:pt x="516" y="641"/>
                  </a:lnTo>
                  <a:cubicBezTo>
                    <a:pt x="513" y="641"/>
                    <a:pt x="511" y="639"/>
                    <a:pt x="511" y="637"/>
                  </a:cubicBezTo>
                  <a:cubicBezTo>
                    <a:pt x="509" y="590"/>
                    <a:pt x="471" y="553"/>
                    <a:pt x="423" y="553"/>
                  </a:cubicBezTo>
                  <a:cubicBezTo>
                    <a:pt x="376" y="553"/>
                    <a:pt x="338" y="590"/>
                    <a:pt x="336" y="637"/>
                  </a:cubicBezTo>
                  <a:cubicBezTo>
                    <a:pt x="336" y="639"/>
                    <a:pt x="334" y="641"/>
                    <a:pt x="331" y="641"/>
                  </a:cubicBezTo>
                  <a:lnTo>
                    <a:pt x="254" y="641"/>
                  </a:lnTo>
                  <a:cubicBezTo>
                    <a:pt x="252" y="641"/>
                    <a:pt x="250" y="639"/>
                    <a:pt x="250" y="637"/>
                  </a:cubicBezTo>
                  <a:cubicBezTo>
                    <a:pt x="252" y="573"/>
                    <a:pt x="288" y="518"/>
                    <a:pt x="340" y="489"/>
                  </a:cubicBezTo>
                  <a:cubicBezTo>
                    <a:pt x="290" y="461"/>
                    <a:pt x="255" y="410"/>
                    <a:pt x="251" y="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21"/>
            <p:cNvSpPr/>
            <p:nvPr/>
          </p:nvSpPr>
          <p:spPr>
            <a:xfrm>
              <a:off x="183" y="2420"/>
              <a:ext cx="49" cy="80"/>
            </a:xfrm>
            <a:custGeom>
              <a:avLst/>
              <a:gdLst/>
              <a:ahLst/>
              <a:cxnLst/>
              <a:rect l="l" t="t" r="r" b="b"/>
              <a:pathLst>
                <a:path w="217" h="342" extrusionOk="0">
                  <a:moveTo>
                    <a:pt x="109" y="0"/>
                  </a:moveTo>
                  <a:cubicBezTo>
                    <a:pt x="35" y="1"/>
                    <a:pt x="0" y="52"/>
                    <a:pt x="0" y="96"/>
                  </a:cubicBezTo>
                  <a:lnTo>
                    <a:pt x="0" y="245"/>
                  </a:lnTo>
                  <a:cubicBezTo>
                    <a:pt x="0" y="290"/>
                    <a:pt x="35" y="341"/>
                    <a:pt x="109" y="342"/>
                  </a:cubicBezTo>
                  <a:cubicBezTo>
                    <a:pt x="183" y="341"/>
                    <a:pt x="217" y="290"/>
                    <a:pt x="217" y="245"/>
                  </a:cubicBezTo>
                  <a:lnTo>
                    <a:pt x="217" y="96"/>
                  </a:lnTo>
                  <a:cubicBezTo>
                    <a:pt x="217" y="52"/>
                    <a:pt x="183" y="1"/>
                    <a:pt x="109" y="0"/>
                  </a:cubicBezTo>
                  <a:close/>
                  <a:moveTo>
                    <a:pt x="150" y="240"/>
                  </a:moveTo>
                  <a:lnTo>
                    <a:pt x="150" y="240"/>
                  </a:lnTo>
                  <a:cubicBezTo>
                    <a:pt x="150" y="266"/>
                    <a:pt x="124" y="274"/>
                    <a:pt x="109" y="274"/>
                  </a:cubicBezTo>
                  <a:cubicBezTo>
                    <a:pt x="93" y="274"/>
                    <a:pt x="67" y="266"/>
                    <a:pt x="67" y="240"/>
                  </a:cubicBezTo>
                  <a:lnTo>
                    <a:pt x="67" y="102"/>
                  </a:lnTo>
                  <a:cubicBezTo>
                    <a:pt x="67" y="76"/>
                    <a:pt x="93" y="68"/>
                    <a:pt x="109" y="68"/>
                  </a:cubicBezTo>
                  <a:cubicBezTo>
                    <a:pt x="124" y="68"/>
                    <a:pt x="150" y="76"/>
                    <a:pt x="150" y="102"/>
                  </a:cubicBezTo>
                  <a:lnTo>
                    <a:pt x="150" y="2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21"/>
            <p:cNvSpPr/>
            <p:nvPr/>
          </p:nvSpPr>
          <p:spPr>
            <a:xfrm>
              <a:off x="301" y="2422"/>
              <a:ext cx="42" cy="76"/>
            </a:xfrm>
            <a:custGeom>
              <a:avLst/>
              <a:gdLst/>
              <a:ahLst/>
              <a:cxnLst/>
              <a:rect l="l" t="t" r="r" b="b"/>
              <a:pathLst>
                <a:path w="183" h="330" extrusionOk="0">
                  <a:moveTo>
                    <a:pt x="67" y="67"/>
                  </a:moveTo>
                  <a:lnTo>
                    <a:pt x="183" y="67"/>
                  </a:lnTo>
                  <a:lnTo>
                    <a:pt x="183" y="0"/>
                  </a:lnTo>
                  <a:lnTo>
                    <a:pt x="0" y="0"/>
                  </a:lnTo>
                  <a:lnTo>
                    <a:pt x="0" y="330"/>
                  </a:lnTo>
                  <a:lnTo>
                    <a:pt x="66" y="330"/>
                  </a:lnTo>
                  <a:lnTo>
                    <a:pt x="66" y="200"/>
                  </a:lnTo>
                  <a:lnTo>
                    <a:pt x="166" y="200"/>
                  </a:lnTo>
                  <a:lnTo>
                    <a:pt x="166" y="133"/>
                  </a:lnTo>
                  <a:lnTo>
                    <a:pt x="67" y="133"/>
                  </a:lnTo>
                  <a:lnTo>
                    <a:pt x="67" y="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21"/>
            <p:cNvSpPr/>
            <p:nvPr/>
          </p:nvSpPr>
          <p:spPr>
            <a:xfrm>
              <a:off x="340" y="2422"/>
              <a:ext cx="57" cy="76"/>
            </a:xfrm>
            <a:custGeom>
              <a:avLst/>
              <a:gdLst/>
              <a:ahLst/>
              <a:cxnLst/>
              <a:rect l="l" t="t" r="r" b="b"/>
              <a:pathLst>
                <a:path w="251" h="330" extrusionOk="0">
                  <a:moveTo>
                    <a:pt x="86" y="0"/>
                  </a:moveTo>
                  <a:lnTo>
                    <a:pt x="0" y="330"/>
                  </a:lnTo>
                  <a:lnTo>
                    <a:pt x="67" y="330"/>
                  </a:lnTo>
                  <a:lnTo>
                    <a:pt x="82" y="271"/>
                  </a:lnTo>
                  <a:lnTo>
                    <a:pt x="169" y="271"/>
                  </a:lnTo>
                  <a:lnTo>
                    <a:pt x="184" y="330"/>
                  </a:lnTo>
                  <a:lnTo>
                    <a:pt x="251" y="330"/>
                  </a:lnTo>
                  <a:lnTo>
                    <a:pt x="164" y="0"/>
                  </a:lnTo>
                  <a:lnTo>
                    <a:pt x="86" y="0"/>
                  </a:lnTo>
                  <a:close/>
                  <a:moveTo>
                    <a:pt x="99" y="207"/>
                  </a:moveTo>
                  <a:lnTo>
                    <a:pt x="99" y="207"/>
                  </a:lnTo>
                  <a:lnTo>
                    <a:pt x="126" y="103"/>
                  </a:lnTo>
                  <a:lnTo>
                    <a:pt x="153" y="207"/>
                  </a:lnTo>
                  <a:lnTo>
                    <a:pt x="99" y="2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1"/>
            <p:cNvSpPr/>
            <p:nvPr/>
          </p:nvSpPr>
          <p:spPr>
            <a:xfrm>
              <a:off x="236" y="2422"/>
              <a:ext cx="57" cy="76"/>
            </a:xfrm>
            <a:custGeom>
              <a:avLst/>
              <a:gdLst/>
              <a:ahLst/>
              <a:cxnLst/>
              <a:rect l="l" t="t" r="r" b="b"/>
              <a:pathLst>
                <a:path w="249" h="330" extrusionOk="0">
                  <a:moveTo>
                    <a:pt x="248" y="0"/>
                  </a:moveTo>
                  <a:lnTo>
                    <a:pt x="171" y="0"/>
                  </a:lnTo>
                  <a:lnTo>
                    <a:pt x="125" y="96"/>
                  </a:lnTo>
                  <a:lnTo>
                    <a:pt x="78" y="0"/>
                  </a:lnTo>
                  <a:lnTo>
                    <a:pt x="1" y="0"/>
                  </a:lnTo>
                  <a:lnTo>
                    <a:pt x="86" y="165"/>
                  </a:lnTo>
                  <a:lnTo>
                    <a:pt x="0" y="330"/>
                  </a:lnTo>
                  <a:lnTo>
                    <a:pt x="78" y="330"/>
                  </a:lnTo>
                  <a:lnTo>
                    <a:pt x="125" y="234"/>
                  </a:lnTo>
                  <a:lnTo>
                    <a:pt x="171" y="330"/>
                  </a:lnTo>
                  <a:lnTo>
                    <a:pt x="249" y="330"/>
                  </a:lnTo>
                  <a:lnTo>
                    <a:pt x="163" y="165"/>
                  </a:lnTo>
                  <a:lnTo>
                    <a:pt x="24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21"/>
            <p:cNvSpPr/>
            <p:nvPr/>
          </p:nvSpPr>
          <p:spPr>
            <a:xfrm>
              <a:off x="403" y="2422"/>
              <a:ext cx="59" cy="76"/>
            </a:xfrm>
            <a:custGeom>
              <a:avLst/>
              <a:gdLst/>
              <a:ahLst/>
              <a:cxnLst/>
              <a:rect l="l" t="t" r="r" b="b"/>
              <a:pathLst>
                <a:path w="257" h="330" extrusionOk="0">
                  <a:moveTo>
                    <a:pt x="128" y="127"/>
                  </a:moveTo>
                  <a:lnTo>
                    <a:pt x="69" y="0"/>
                  </a:lnTo>
                  <a:lnTo>
                    <a:pt x="0" y="0"/>
                  </a:lnTo>
                  <a:lnTo>
                    <a:pt x="0" y="330"/>
                  </a:lnTo>
                  <a:lnTo>
                    <a:pt x="66" y="330"/>
                  </a:lnTo>
                  <a:lnTo>
                    <a:pt x="66" y="142"/>
                  </a:lnTo>
                  <a:lnTo>
                    <a:pt x="108" y="230"/>
                  </a:lnTo>
                  <a:lnTo>
                    <a:pt x="149" y="230"/>
                  </a:lnTo>
                  <a:lnTo>
                    <a:pt x="191" y="143"/>
                  </a:lnTo>
                  <a:lnTo>
                    <a:pt x="191" y="330"/>
                  </a:lnTo>
                  <a:lnTo>
                    <a:pt x="257" y="330"/>
                  </a:lnTo>
                  <a:lnTo>
                    <a:pt x="257" y="0"/>
                  </a:lnTo>
                  <a:lnTo>
                    <a:pt x="187" y="0"/>
                  </a:lnTo>
                  <a:lnTo>
                    <a:pt x="128" y="12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1" name="Google Shape;111;p21"/>
          <p:cNvSpPr txBox="1"/>
          <p:nvPr/>
        </p:nvSpPr>
        <p:spPr>
          <a:xfrm>
            <a:off x="611188" y="4294757"/>
            <a:ext cx="2092325" cy="293688"/>
          </a:xfrm>
          <a:prstGeom prst="rect">
            <a:avLst/>
          </a:prstGeom>
          <a:noFill/>
          <a:ln>
            <a:noFill/>
          </a:ln>
        </p:spPr>
        <p:txBody>
          <a:bodyPr spcFirstLastPara="1" wrap="square" lIns="0" tIns="108000" rIns="91425" bIns="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0A534"/>
                </a:solidFill>
                <a:latin typeface="Arial"/>
                <a:ea typeface="Arial"/>
                <a:cs typeface="Arial"/>
                <a:sym typeface="Arial"/>
              </a:rPr>
              <a:t>www.oxfam.co.uk</a:t>
            </a:r>
            <a:endParaRPr sz="1200" b="0" i="0" u="none" strike="noStrike" cap="none">
              <a:solidFill>
                <a:srgbClr val="60A534"/>
              </a:solidFill>
              <a:latin typeface="Arial"/>
              <a:ea typeface="Arial"/>
              <a:cs typeface="Arial"/>
              <a:sym typeface="Arial"/>
            </a:endParaRPr>
          </a:p>
        </p:txBody>
      </p:sp>
      <p:sp>
        <p:nvSpPr>
          <p:cNvPr id="112" name="Google Shape;112;p21"/>
          <p:cNvSpPr txBox="1">
            <a:spLocks noGrp="1"/>
          </p:cNvSpPr>
          <p:nvPr>
            <p:ph type="body" idx="1"/>
          </p:nvPr>
        </p:nvSpPr>
        <p:spPr>
          <a:xfrm>
            <a:off x="596861" y="1815034"/>
            <a:ext cx="8004213" cy="3077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2300"/>
              <a:buNone/>
              <a:defRPr sz="2000" b="0">
                <a:solidFill>
                  <a:schemeClr val="dk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3" name="Google Shape;113;p21"/>
          <p:cNvSpPr txBox="1">
            <a:spLocks noGrp="1"/>
          </p:cNvSpPr>
          <p:nvPr>
            <p:ph type="title"/>
          </p:nvPr>
        </p:nvSpPr>
        <p:spPr>
          <a:xfrm>
            <a:off x="599793" y="975145"/>
            <a:ext cx="8015569" cy="772107"/>
          </a:xfrm>
          <a:prstGeom prst="rect">
            <a:avLst/>
          </a:prstGeom>
          <a:noFill/>
          <a:ln>
            <a:noFill/>
          </a:ln>
        </p:spPr>
        <p:txBody>
          <a:bodyPr spcFirstLastPara="1" wrap="square" lIns="0" tIns="108000" rIns="108000" bIns="108000" anchor="b" anchorCtr="0">
            <a:spAutoFit/>
          </a:bodyPr>
          <a:lstStyle>
            <a:lvl1pPr lvl="0" algn="l">
              <a:lnSpc>
                <a:spcPct val="100000"/>
              </a:lnSpc>
              <a:spcBef>
                <a:spcPts val="0"/>
              </a:spcBef>
              <a:spcAft>
                <a:spcPts val="0"/>
              </a:spcAft>
              <a:buSzPts val="1400"/>
              <a:buNone/>
              <a:defRPr sz="3600">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4" name="Google Shape;114;p21"/>
          <p:cNvSpPr txBox="1">
            <a:spLocks noGrp="1"/>
          </p:cNvSpPr>
          <p:nvPr>
            <p:ph type="body" idx="2"/>
          </p:nvPr>
        </p:nvSpPr>
        <p:spPr>
          <a:xfrm>
            <a:off x="603180" y="3188623"/>
            <a:ext cx="5544608" cy="2308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725"/>
              <a:buNone/>
              <a:defRPr sz="1500" b="0">
                <a:solidFill>
                  <a:schemeClr val="dk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troduction_Green BG">
  <p:cSld name="Introduction_Green BG">
    <p:spTree>
      <p:nvGrpSpPr>
        <p:cNvPr id="1" name="Shape 115"/>
        <p:cNvGrpSpPr/>
        <p:nvPr/>
      </p:nvGrpSpPr>
      <p:grpSpPr>
        <a:xfrm>
          <a:off x="0" y="0"/>
          <a:ext cx="0" cy="0"/>
          <a:chOff x="0" y="0"/>
          <a:chExt cx="0" cy="0"/>
        </a:xfrm>
      </p:grpSpPr>
      <p:cxnSp>
        <p:nvCxnSpPr>
          <p:cNvPr id="116" name="Google Shape;116;p22"/>
          <p:cNvCxnSpPr/>
          <p:nvPr/>
        </p:nvCxnSpPr>
        <p:spPr>
          <a:xfrm>
            <a:off x="4349750" y="561975"/>
            <a:ext cx="434975" cy="0"/>
          </a:xfrm>
          <a:prstGeom prst="straightConnector1">
            <a:avLst/>
          </a:prstGeom>
          <a:noFill/>
          <a:ln w="76200" cap="flat" cmpd="sng">
            <a:solidFill>
              <a:schemeClr val="lt1"/>
            </a:solidFill>
            <a:prstDash val="solid"/>
            <a:round/>
            <a:headEnd type="none" w="sm" len="sm"/>
            <a:tailEnd type="none" w="sm" len="sm"/>
          </a:ln>
        </p:spPr>
      </p:cxnSp>
      <p:sp>
        <p:nvSpPr>
          <p:cNvPr id="117" name="Google Shape;117;p22"/>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8" name="Google Shape;118;p22"/>
          <p:cNvSpPr txBox="1">
            <a:spLocks noGrp="1"/>
          </p:cNvSpPr>
          <p:nvPr>
            <p:ph type="body" idx="1"/>
          </p:nvPr>
        </p:nvSpPr>
        <p:spPr>
          <a:xfrm>
            <a:off x="611188" y="2427734"/>
            <a:ext cx="7989887" cy="276999"/>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240"/>
              </a:spcBef>
              <a:spcAft>
                <a:spcPts val="0"/>
              </a:spcAft>
              <a:buSzPts val="1380"/>
              <a:buNone/>
              <a:defRPr sz="1200" b="0">
                <a:solidFill>
                  <a:schemeClr val="lt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22"/>
          <p:cNvSpPr txBox="1">
            <a:spLocks noGrp="1"/>
          </p:cNvSpPr>
          <p:nvPr>
            <p:ph type="body" idx="2"/>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lt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0" name="Google Shape;120;p22"/>
          <p:cNvSpPr txBox="1">
            <a:spLocks noGrp="1"/>
          </p:cNvSpPr>
          <p:nvPr>
            <p:ph type="body" idx="3"/>
          </p:nvPr>
        </p:nvSpPr>
        <p:spPr>
          <a:xfrm>
            <a:off x="611187" y="2017324"/>
            <a:ext cx="7989887" cy="402775"/>
          </a:xfrm>
          <a:prstGeom prst="rect">
            <a:avLst/>
          </a:prstGeom>
          <a:noFill/>
          <a:ln>
            <a:noFill/>
          </a:ln>
        </p:spPr>
        <p:txBody>
          <a:bodyPr spcFirstLastPara="1" wrap="square" lIns="91425" tIns="108000" rIns="91425" bIns="108000" anchor="b" anchorCtr="0">
            <a:spAutoFit/>
          </a:bodyPr>
          <a:lstStyle>
            <a:lvl1pPr marL="457200" lvl="0" indent="-228600" algn="ctr">
              <a:lnSpc>
                <a:spcPct val="100000"/>
              </a:lnSpc>
              <a:spcBef>
                <a:spcPts val="240"/>
              </a:spcBef>
              <a:spcAft>
                <a:spcPts val="0"/>
              </a:spcAft>
              <a:buSzPts val="1380"/>
              <a:buNone/>
              <a:defRPr sz="1200" b="1">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troduction_White BG">
  <p:cSld name="Introduction_White 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3" name="Google Shape;123;p23"/>
          <p:cNvSpPr txBox="1">
            <a:spLocks noGrp="1"/>
          </p:cNvSpPr>
          <p:nvPr>
            <p:ph type="body" idx="1"/>
          </p:nvPr>
        </p:nvSpPr>
        <p:spPr>
          <a:xfrm>
            <a:off x="611188" y="2427734"/>
            <a:ext cx="7989887" cy="276999"/>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240"/>
              </a:spcBef>
              <a:spcAft>
                <a:spcPts val="0"/>
              </a:spcAft>
              <a:buSzPts val="1380"/>
              <a:buNone/>
              <a:defRPr sz="1200" b="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 name="Google Shape;124;p23"/>
          <p:cNvSpPr txBox="1">
            <a:spLocks noGrp="1"/>
          </p:cNvSpPr>
          <p:nvPr>
            <p:ph type="body" idx="2"/>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5" name="Google Shape;125;p23"/>
          <p:cNvSpPr txBox="1">
            <a:spLocks noGrp="1"/>
          </p:cNvSpPr>
          <p:nvPr>
            <p:ph type="body" idx="3"/>
          </p:nvPr>
        </p:nvSpPr>
        <p:spPr>
          <a:xfrm>
            <a:off x="611187" y="2017324"/>
            <a:ext cx="7989887" cy="402775"/>
          </a:xfrm>
          <a:prstGeom prst="rect">
            <a:avLst/>
          </a:prstGeom>
          <a:noFill/>
          <a:ln>
            <a:noFill/>
          </a:ln>
        </p:spPr>
        <p:txBody>
          <a:bodyPr spcFirstLastPara="1" wrap="square" lIns="91425" tIns="108000" rIns="91425" bIns="108000" anchor="b" anchorCtr="0">
            <a:spAutoFit/>
          </a:bodyPr>
          <a:lstStyle>
            <a:lvl1pPr marL="457200" lvl="0" indent="-228600" algn="ctr">
              <a:lnSpc>
                <a:spcPct val="100000"/>
              </a:lnSpc>
              <a:spcBef>
                <a:spcPts val="240"/>
              </a:spcBef>
              <a:spcAft>
                <a:spcPts val="0"/>
              </a:spcAft>
              <a:buSzPts val="1380"/>
              <a:buNone/>
              <a:defRPr sz="1200" b="1">
                <a:solidFill>
                  <a:schemeClr val="dk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_Green BG">
  <p:cSld name="Title, Content_Green BG">
    <p:spTree>
      <p:nvGrpSpPr>
        <p:cNvPr id="1" name="Shape 126"/>
        <p:cNvGrpSpPr/>
        <p:nvPr/>
      </p:nvGrpSpPr>
      <p:grpSpPr>
        <a:xfrm>
          <a:off x="0" y="0"/>
          <a:ext cx="0" cy="0"/>
          <a:chOff x="0" y="0"/>
          <a:chExt cx="0" cy="0"/>
        </a:xfrm>
      </p:grpSpPr>
      <p:cxnSp>
        <p:nvCxnSpPr>
          <p:cNvPr id="127" name="Google Shape;127;p24"/>
          <p:cNvCxnSpPr/>
          <p:nvPr/>
        </p:nvCxnSpPr>
        <p:spPr>
          <a:xfrm>
            <a:off x="622300" y="561975"/>
            <a:ext cx="434975" cy="0"/>
          </a:xfrm>
          <a:prstGeom prst="straightConnector1">
            <a:avLst/>
          </a:prstGeom>
          <a:noFill/>
          <a:ln w="76200" cap="flat" cmpd="sng">
            <a:solidFill>
              <a:schemeClr val="lt1"/>
            </a:solidFill>
            <a:prstDash val="solid"/>
            <a:round/>
            <a:headEnd type="none" w="sm" len="sm"/>
            <a:tailEnd type="none" w="sm" len="sm"/>
          </a:ln>
        </p:spPr>
      </p:cxnSp>
      <p:sp>
        <p:nvSpPr>
          <p:cNvPr id="128" name="Google Shape;128;p24"/>
          <p:cNvSpPr txBox="1">
            <a:spLocks noGrp="1"/>
          </p:cNvSpPr>
          <p:nvPr>
            <p:ph type="title"/>
          </p:nvPr>
        </p:nvSpPr>
        <p:spPr>
          <a:xfrm>
            <a:off x="495737" y="512763"/>
            <a:ext cx="5042914"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9" name="Google Shape;129;p24"/>
          <p:cNvSpPr txBox="1">
            <a:spLocks noGrp="1"/>
          </p:cNvSpPr>
          <p:nvPr>
            <p:ph type="body" idx="1"/>
          </p:nvPr>
        </p:nvSpPr>
        <p:spPr>
          <a:xfrm>
            <a:off x="518745" y="2427734"/>
            <a:ext cx="4990716"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solidFill>
                  <a:srgbClr val="FFFFFF"/>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0" name="Google Shape;130;p24"/>
          <p:cNvSpPr txBox="1">
            <a:spLocks noGrp="1"/>
          </p:cNvSpPr>
          <p:nvPr>
            <p:ph type="body" idx="2"/>
          </p:nvPr>
        </p:nvSpPr>
        <p:spPr>
          <a:xfrm>
            <a:off x="518745" y="1060760"/>
            <a:ext cx="5003353"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solidFill>
                  <a:schemeClr val="lt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 name="Google Shape;131;p24"/>
          <p:cNvSpPr txBox="1">
            <a:spLocks noGrp="1"/>
          </p:cNvSpPr>
          <p:nvPr>
            <p:ph type="body" idx="3"/>
          </p:nvPr>
        </p:nvSpPr>
        <p:spPr>
          <a:xfrm>
            <a:off x="518745" y="2017324"/>
            <a:ext cx="4978080"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solidFill>
                  <a:srgbClr val="FFFFFF"/>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_">
  <p:cSld name="Title, Content_">
    <p:spTree>
      <p:nvGrpSpPr>
        <p:cNvPr id="1" name="Shape 132"/>
        <p:cNvGrpSpPr/>
        <p:nvPr/>
      </p:nvGrpSpPr>
      <p:grpSpPr>
        <a:xfrm>
          <a:off x="0" y="0"/>
          <a:ext cx="0" cy="0"/>
          <a:chOff x="0" y="0"/>
          <a:chExt cx="0" cy="0"/>
        </a:xfrm>
      </p:grpSpPr>
      <p:cxnSp>
        <p:nvCxnSpPr>
          <p:cNvPr id="133" name="Google Shape;133;p25"/>
          <p:cNvCxnSpPr/>
          <p:nvPr/>
        </p:nvCxnSpPr>
        <p:spPr>
          <a:xfrm>
            <a:off x="622300" y="561975"/>
            <a:ext cx="434975" cy="0"/>
          </a:xfrm>
          <a:prstGeom prst="straightConnector1">
            <a:avLst/>
          </a:prstGeom>
          <a:noFill/>
          <a:ln w="76200" cap="flat" cmpd="sng">
            <a:solidFill>
              <a:schemeClr val="lt1"/>
            </a:solidFill>
            <a:prstDash val="solid"/>
            <a:round/>
            <a:headEnd type="none" w="sm" len="sm"/>
            <a:tailEnd type="none" w="sm" len="sm"/>
          </a:ln>
        </p:spPr>
      </p:cxnSp>
      <p:sp>
        <p:nvSpPr>
          <p:cNvPr id="134" name="Google Shape;134;p25"/>
          <p:cNvSpPr txBox="1">
            <a:spLocks noGrp="1"/>
          </p:cNvSpPr>
          <p:nvPr>
            <p:ph type="title"/>
          </p:nvPr>
        </p:nvSpPr>
        <p:spPr>
          <a:xfrm>
            <a:off x="495737" y="512763"/>
            <a:ext cx="1756992"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25"/>
          <p:cNvSpPr txBox="1">
            <a:spLocks noGrp="1"/>
          </p:cNvSpPr>
          <p:nvPr>
            <p:ph type="body" idx="1"/>
          </p:nvPr>
        </p:nvSpPr>
        <p:spPr>
          <a:xfrm>
            <a:off x="518745" y="2427734"/>
            <a:ext cx="4990716"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6" name="Google Shape;136;p25"/>
          <p:cNvSpPr txBox="1">
            <a:spLocks noGrp="1"/>
          </p:cNvSpPr>
          <p:nvPr>
            <p:ph type="body" idx="2"/>
          </p:nvPr>
        </p:nvSpPr>
        <p:spPr>
          <a:xfrm>
            <a:off x="518745" y="1060760"/>
            <a:ext cx="5003353"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7" name="Google Shape;137;p25"/>
          <p:cNvSpPr txBox="1">
            <a:spLocks noGrp="1"/>
          </p:cNvSpPr>
          <p:nvPr>
            <p:ph type="body" idx="3"/>
          </p:nvPr>
        </p:nvSpPr>
        <p:spPr>
          <a:xfrm>
            <a:off x="518745" y="2017324"/>
            <a:ext cx="4978080"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solidFill>
                  <a:schemeClr val="dk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38" name="Google Shape;138;p25"/>
          <p:cNvCxnSpPr/>
          <p:nvPr/>
        </p:nvCxnSpPr>
        <p:spPr>
          <a:xfrm>
            <a:off x="632460" y="561975"/>
            <a:ext cx="434975" cy="0"/>
          </a:xfrm>
          <a:prstGeom prst="straightConnector1">
            <a:avLst/>
          </a:prstGeom>
          <a:noFill/>
          <a:ln w="76200" cap="flat" cmpd="sng">
            <a:solidFill>
              <a:srgbClr val="60A534"/>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Square Pic">
  <p:cSld name="Title, Content+Square Pic">
    <p:spTree>
      <p:nvGrpSpPr>
        <p:cNvPr id="1" name="Shape 139"/>
        <p:cNvGrpSpPr/>
        <p:nvPr/>
      </p:nvGrpSpPr>
      <p:grpSpPr>
        <a:xfrm>
          <a:off x="0" y="0"/>
          <a:ext cx="0" cy="0"/>
          <a:chOff x="0" y="0"/>
          <a:chExt cx="0" cy="0"/>
        </a:xfrm>
      </p:grpSpPr>
      <p:cxnSp>
        <p:nvCxnSpPr>
          <p:cNvPr id="140" name="Google Shape;140;p26"/>
          <p:cNvCxnSpPr/>
          <p:nvPr/>
        </p:nvCxnSpPr>
        <p:spPr>
          <a:xfrm>
            <a:off x="62230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41" name="Google Shape;141;p26"/>
          <p:cNvSpPr txBox="1">
            <a:spLocks noGrp="1"/>
          </p:cNvSpPr>
          <p:nvPr>
            <p:ph type="body" idx="1"/>
          </p:nvPr>
        </p:nvSpPr>
        <p:spPr>
          <a:xfrm>
            <a:off x="5179654" y="776288"/>
            <a:ext cx="3420000" cy="3735388"/>
          </a:xfrm>
          <a:prstGeom prst="rect">
            <a:avLst/>
          </a:prstGeom>
          <a:solidFill>
            <a:srgbClr val="D8D8D8"/>
          </a:solid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840"/>
              <a:buNone/>
              <a:defRPr sz="16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26"/>
          <p:cNvSpPr txBox="1">
            <a:spLocks noGrp="1"/>
          </p:cNvSpPr>
          <p:nvPr>
            <p:ph type="title"/>
          </p:nvPr>
        </p:nvSpPr>
        <p:spPr>
          <a:xfrm>
            <a:off x="495737" y="512763"/>
            <a:ext cx="4677154"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3" name="Google Shape;143;p26"/>
          <p:cNvSpPr txBox="1">
            <a:spLocks noGrp="1"/>
          </p:cNvSpPr>
          <p:nvPr>
            <p:ph type="body" idx="2"/>
          </p:nvPr>
        </p:nvSpPr>
        <p:spPr>
          <a:xfrm>
            <a:off x="518745" y="2427734"/>
            <a:ext cx="4668489"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4" name="Google Shape;144;p26"/>
          <p:cNvSpPr txBox="1">
            <a:spLocks noGrp="1"/>
          </p:cNvSpPr>
          <p:nvPr>
            <p:ph type="body" idx="3"/>
          </p:nvPr>
        </p:nvSpPr>
        <p:spPr>
          <a:xfrm>
            <a:off x="518745" y="1060760"/>
            <a:ext cx="4662171"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5" name="Google Shape;145;p26"/>
          <p:cNvSpPr txBox="1">
            <a:spLocks noGrp="1"/>
          </p:cNvSpPr>
          <p:nvPr>
            <p:ph type="body" idx="4"/>
          </p:nvPr>
        </p:nvSpPr>
        <p:spPr>
          <a:xfrm>
            <a:off x="518745" y="2017324"/>
            <a:ext cx="4655852"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Round Pic">
  <p:cSld name="Title, Content+Round Pic">
    <p:spTree>
      <p:nvGrpSpPr>
        <p:cNvPr id="1" name="Shape 146"/>
        <p:cNvGrpSpPr/>
        <p:nvPr/>
      </p:nvGrpSpPr>
      <p:grpSpPr>
        <a:xfrm>
          <a:off x="0" y="0"/>
          <a:ext cx="0" cy="0"/>
          <a:chOff x="0" y="0"/>
          <a:chExt cx="0" cy="0"/>
        </a:xfrm>
      </p:grpSpPr>
      <p:cxnSp>
        <p:nvCxnSpPr>
          <p:cNvPr id="147" name="Google Shape;147;p27"/>
          <p:cNvCxnSpPr/>
          <p:nvPr/>
        </p:nvCxnSpPr>
        <p:spPr>
          <a:xfrm>
            <a:off x="62230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48" name="Google Shape;148;p27"/>
          <p:cNvSpPr>
            <a:spLocks noGrp="1"/>
          </p:cNvSpPr>
          <p:nvPr>
            <p:ph type="body" idx="1"/>
          </p:nvPr>
        </p:nvSpPr>
        <p:spPr>
          <a:xfrm>
            <a:off x="4862134" y="776288"/>
            <a:ext cx="3736800" cy="3735388"/>
          </a:xfrm>
          <a:prstGeom prst="ellipse">
            <a:avLst/>
          </a:prstGeom>
          <a:solidFill>
            <a:srgbClr val="D9D9D9"/>
          </a:solid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840"/>
              <a:buNone/>
              <a:defRPr sz="16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9" name="Google Shape;149;p27"/>
          <p:cNvSpPr txBox="1">
            <a:spLocks noGrp="1"/>
          </p:cNvSpPr>
          <p:nvPr>
            <p:ph type="title"/>
          </p:nvPr>
        </p:nvSpPr>
        <p:spPr>
          <a:xfrm>
            <a:off x="495737" y="512763"/>
            <a:ext cx="4703280"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0" name="Google Shape;150;p27"/>
          <p:cNvSpPr txBox="1">
            <a:spLocks noGrp="1"/>
          </p:cNvSpPr>
          <p:nvPr>
            <p:ph type="body" idx="2"/>
          </p:nvPr>
        </p:nvSpPr>
        <p:spPr>
          <a:xfrm>
            <a:off x="518745" y="2427734"/>
            <a:ext cx="4356291"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27"/>
          <p:cNvSpPr txBox="1">
            <a:spLocks noGrp="1"/>
          </p:cNvSpPr>
          <p:nvPr>
            <p:ph type="body" idx="3"/>
          </p:nvPr>
        </p:nvSpPr>
        <p:spPr>
          <a:xfrm>
            <a:off x="518745" y="1060760"/>
            <a:ext cx="4662171"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p27"/>
          <p:cNvSpPr txBox="1">
            <a:spLocks noGrp="1"/>
          </p:cNvSpPr>
          <p:nvPr>
            <p:ph type="body" idx="4"/>
          </p:nvPr>
        </p:nvSpPr>
        <p:spPr>
          <a:xfrm>
            <a:off x="518745" y="2017324"/>
            <a:ext cx="4356291"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ontent+Right Pic">
  <p:cSld name="Title, Content+Right Pic">
    <p:spTree>
      <p:nvGrpSpPr>
        <p:cNvPr id="1" name="Shape 153"/>
        <p:cNvGrpSpPr/>
        <p:nvPr/>
      </p:nvGrpSpPr>
      <p:grpSpPr>
        <a:xfrm>
          <a:off x="0" y="0"/>
          <a:ext cx="0" cy="0"/>
          <a:chOff x="0" y="0"/>
          <a:chExt cx="0" cy="0"/>
        </a:xfrm>
      </p:grpSpPr>
      <p:cxnSp>
        <p:nvCxnSpPr>
          <p:cNvPr id="154" name="Google Shape;154;p28"/>
          <p:cNvCxnSpPr/>
          <p:nvPr/>
        </p:nvCxnSpPr>
        <p:spPr>
          <a:xfrm>
            <a:off x="62230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55" name="Google Shape;155;p28"/>
          <p:cNvSpPr txBox="1">
            <a:spLocks noGrp="1"/>
          </p:cNvSpPr>
          <p:nvPr>
            <p:ph type="body" idx="1"/>
          </p:nvPr>
        </p:nvSpPr>
        <p:spPr>
          <a:xfrm>
            <a:off x="4573588" y="0"/>
            <a:ext cx="4570412" cy="5143500"/>
          </a:xfrm>
          <a:prstGeom prst="rect">
            <a:avLst/>
          </a:prstGeom>
          <a:solidFill>
            <a:srgbClr val="D9D9D9"/>
          </a:solid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840"/>
              <a:buNone/>
              <a:defRPr sz="16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28"/>
          <p:cNvSpPr txBox="1">
            <a:spLocks noGrp="1"/>
          </p:cNvSpPr>
          <p:nvPr>
            <p:ph type="title"/>
          </p:nvPr>
        </p:nvSpPr>
        <p:spPr>
          <a:xfrm>
            <a:off x="495736" y="512763"/>
            <a:ext cx="4076263"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28"/>
          <p:cNvSpPr txBox="1">
            <a:spLocks noGrp="1"/>
          </p:cNvSpPr>
          <p:nvPr>
            <p:ph type="body" idx="2"/>
          </p:nvPr>
        </p:nvSpPr>
        <p:spPr>
          <a:xfrm>
            <a:off x="518745" y="2427734"/>
            <a:ext cx="4054843"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8" name="Google Shape;158;p28"/>
          <p:cNvSpPr txBox="1">
            <a:spLocks noGrp="1"/>
          </p:cNvSpPr>
          <p:nvPr>
            <p:ph type="body" idx="3"/>
          </p:nvPr>
        </p:nvSpPr>
        <p:spPr>
          <a:xfrm>
            <a:off x="518745" y="1060760"/>
            <a:ext cx="4054843"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9" name="Google Shape;159;p28"/>
          <p:cNvSpPr txBox="1">
            <a:spLocks noGrp="1"/>
          </p:cNvSpPr>
          <p:nvPr>
            <p:ph type="body" idx="4"/>
          </p:nvPr>
        </p:nvSpPr>
        <p:spPr>
          <a:xfrm>
            <a:off x="518745" y="2017324"/>
            <a:ext cx="4054843"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Left Pic">
  <p:cSld name="Title, Content+Left Pic">
    <p:spTree>
      <p:nvGrpSpPr>
        <p:cNvPr id="1" name="Shape 160"/>
        <p:cNvGrpSpPr/>
        <p:nvPr/>
      </p:nvGrpSpPr>
      <p:grpSpPr>
        <a:xfrm>
          <a:off x="0" y="0"/>
          <a:ext cx="0" cy="0"/>
          <a:chOff x="0" y="0"/>
          <a:chExt cx="0" cy="0"/>
        </a:xfrm>
      </p:grpSpPr>
      <p:sp>
        <p:nvSpPr>
          <p:cNvPr id="161" name="Google Shape;161;p29"/>
          <p:cNvSpPr txBox="1">
            <a:spLocks noGrp="1"/>
          </p:cNvSpPr>
          <p:nvPr>
            <p:ph type="body" idx="1"/>
          </p:nvPr>
        </p:nvSpPr>
        <p:spPr>
          <a:xfrm>
            <a:off x="0" y="0"/>
            <a:ext cx="4570412" cy="5143500"/>
          </a:xfrm>
          <a:prstGeom prst="rect">
            <a:avLst/>
          </a:prstGeom>
          <a:solidFill>
            <a:srgbClr val="D9D9D9"/>
          </a:solid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840"/>
              <a:buNone/>
              <a:defRPr sz="16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p29"/>
          <p:cNvSpPr txBox="1">
            <a:spLocks noGrp="1"/>
          </p:cNvSpPr>
          <p:nvPr>
            <p:ph type="title"/>
          </p:nvPr>
        </p:nvSpPr>
        <p:spPr>
          <a:xfrm>
            <a:off x="4920370" y="512763"/>
            <a:ext cx="3857870"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3" name="Google Shape;163;p29"/>
          <p:cNvSpPr txBox="1">
            <a:spLocks noGrp="1"/>
          </p:cNvSpPr>
          <p:nvPr>
            <p:ph type="body" idx="2"/>
          </p:nvPr>
        </p:nvSpPr>
        <p:spPr>
          <a:xfrm>
            <a:off x="4943379" y="2427734"/>
            <a:ext cx="3838906" cy="276999"/>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40"/>
              </a:spcBef>
              <a:spcAft>
                <a:spcPts val="0"/>
              </a:spcAft>
              <a:buSzPts val="1380"/>
              <a:buNone/>
              <a:defRPr sz="12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4" name="Google Shape;164;p29"/>
          <p:cNvSpPr txBox="1">
            <a:spLocks noGrp="1"/>
          </p:cNvSpPr>
          <p:nvPr>
            <p:ph type="body" idx="3"/>
          </p:nvPr>
        </p:nvSpPr>
        <p:spPr>
          <a:xfrm>
            <a:off x="4943378" y="1060760"/>
            <a:ext cx="3832587"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5" name="Google Shape;165;p29"/>
          <p:cNvSpPr txBox="1">
            <a:spLocks noGrp="1"/>
          </p:cNvSpPr>
          <p:nvPr>
            <p:ph type="body" idx="4"/>
          </p:nvPr>
        </p:nvSpPr>
        <p:spPr>
          <a:xfrm>
            <a:off x="4943378" y="2017324"/>
            <a:ext cx="3832587" cy="402775"/>
          </a:xfrm>
          <a:prstGeom prst="rect">
            <a:avLst/>
          </a:prstGeom>
          <a:noFill/>
          <a:ln>
            <a:noFill/>
          </a:ln>
        </p:spPr>
        <p:txBody>
          <a:bodyPr spcFirstLastPara="1" wrap="square" lIns="91425" tIns="108000" rIns="91425" bIns="108000" anchor="b" anchorCtr="0">
            <a:spAutoFit/>
          </a:bodyPr>
          <a:lstStyle>
            <a:lvl1pPr marL="457200" lvl="0" indent="-228600" algn="l">
              <a:lnSpc>
                <a:spcPct val="100000"/>
              </a:lnSpc>
              <a:spcBef>
                <a:spcPts val="240"/>
              </a:spcBef>
              <a:spcAft>
                <a:spcPts val="0"/>
              </a:spcAft>
              <a:buSzPts val="1380"/>
              <a:buNone/>
              <a:defRPr sz="12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Right Green_LargeText">
  <p:cSld name="Title, Content+Right Green_LargeText">
    <p:spTree>
      <p:nvGrpSpPr>
        <p:cNvPr id="1" name="Shape 166"/>
        <p:cNvGrpSpPr/>
        <p:nvPr/>
      </p:nvGrpSpPr>
      <p:grpSpPr>
        <a:xfrm>
          <a:off x="0" y="0"/>
          <a:ext cx="0" cy="0"/>
          <a:chOff x="0" y="0"/>
          <a:chExt cx="0" cy="0"/>
        </a:xfrm>
      </p:grpSpPr>
      <p:sp>
        <p:nvSpPr>
          <p:cNvPr id="167" name="Google Shape;167;p30"/>
          <p:cNvSpPr/>
          <p:nvPr/>
        </p:nvSpPr>
        <p:spPr>
          <a:xfrm>
            <a:off x="4572000" y="0"/>
            <a:ext cx="4573588"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68" name="Google Shape;168;p30"/>
          <p:cNvCxnSpPr/>
          <p:nvPr/>
        </p:nvCxnSpPr>
        <p:spPr>
          <a:xfrm>
            <a:off x="62230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69" name="Google Shape;169;p30"/>
          <p:cNvSpPr txBox="1">
            <a:spLocks noGrp="1"/>
          </p:cNvSpPr>
          <p:nvPr>
            <p:ph type="title"/>
          </p:nvPr>
        </p:nvSpPr>
        <p:spPr>
          <a:xfrm>
            <a:off x="495736" y="512763"/>
            <a:ext cx="4076263"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0" name="Google Shape;170;p30"/>
          <p:cNvSpPr txBox="1">
            <a:spLocks noGrp="1"/>
          </p:cNvSpPr>
          <p:nvPr>
            <p:ph type="body" idx="1"/>
          </p:nvPr>
        </p:nvSpPr>
        <p:spPr>
          <a:xfrm>
            <a:off x="518745" y="1852705"/>
            <a:ext cx="4054843" cy="246221"/>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00"/>
              </a:spcBef>
              <a:spcAft>
                <a:spcPts val="0"/>
              </a:spcAft>
              <a:buSzPts val="1150"/>
              <a:buNone/>
              <a:defRPr sz="10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1" name="Google Shape;171;p30"/>
          <p:cNvSpPr txBox="1">
            <a:spLocks noGrp="1"/>
          </p:cNvSpPr>
          <p:nvPr>
            <p:ph type="body" idx="2"/>
          </p:nvPr>
        </p:nvSpPr>
        <p:spPr>
          <a:xfrm>
            <a:off x="518745" y="1060760"/>
            <a:ext cx="4054843"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2" name="Google Shape;172;p30"/>
          <p:cNvSpPr txBox="1">
            <a:spLocks noGrp="1"/>
          </p:cNvSpPr>
          <p:nvPr>
            <p:ph type="body" idx="3"/>
          </p:nvPr>
        </p:nvSpPr>
        <p:spPr>
          <a:xfrm>
            <a:off x="4944779" y="751012"/>
            <a:ext cx="3822503" cy="38933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2070"/>
              <a:buNone/>
              <a:defRPr sz="1800">
                <a:solidFill>
                  <a:srgbClr val="FFFFFF"/>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Content+Left Green_LargeText">
  <p:cSld name="Title, Content+Left Green_LargeText">
    <p:spTree>
      <p:nvGrpSpPr>
        <p:cNvPr id="1" name="Shape 173"/>
        <p:cNvGrpSpPr/>
        <p:nvPr/>
      </p:nvGrpSpPr>
      <p:grpSpPr>
        <a:xfrm>
          <a:off x="0" y="0"/>
          <a:ext cx="0" cy="0"/>
          <a:chOff x="0" y="0"/>
          <a:chExt cx="0" cy="0"/>
        </a:xfrm>
      </p:grpSpPr>
      <p:sp>
        <p:nvSpPr>
          <p:cNvPr id="174" name="Google Shape;174;p31"/>
          <p:cNvSpPr/>
          <p:nvPr/>
        </p:nvSpPr>
        <p:spPr>
          <a:xfrm>
            <a:off x="0" y="0"/>
            <a:ext cx="4573588" cy="5143500"/>
          </a:xfrm>
          <a:prstGeom prst="rect">
            <a:avLst/>
          </a:prstGeom>
          <a:solidFill>
            <a:srgbClr val="60A5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5" name="Google Shape;175;p31"/>
          <p:cNvCxnSpPr/>
          <p:nvPr/>
        </p:nvCxnSpPr>
        <p:spPr>
          <a:xfrm>
            <a:off x="5046663"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76" name="Google Shape;176;p31"/>
          <p:cNvSpPr txBox="1">
            <a:spLocks noGrp="1"/>
          </p:cNvSpPr>
          <p:nvPr>
            <p:ph type="title"/>
          </p:nvPr>
        </p:nvSpPr>
        <p:spPr>
          <a:xfrm>
            <a:off x="4920370" y="512763"/>
            <a:ext cx="3857870" cy="706311"/>
          </a:xfrm>
          <a:prstGeom prst="rect">
            <a:avLst/>
          </a:prstGeom>
          <a:noFill/>
          <a:ln>
            <a:noFill/>
          </a:ln>
        </p:spPr>
        <p:txBody>
          <a:bodyPr spcFirstLastPara="1" wrap="square" lIns="108000" tIns="180000" rIns="108000" bIns="10800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7" name="Google Shape;177;p31"/>
          <p:cNvSpPr txBox="1">
            <a:spLocks noGrp="1"/>
          </p:cNvSpPr>
          <p:nvPr>
            <p:ph type="body" idx="1"/>
          </p:nvPr>
        </p:nvSpPr>
        <p:spPr>
          <a:xfrm>
            <a:off x="4943379" y="1852705"/>
            <a:ext cx="3838906" cy="246221"/>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200"/>
              </a:spcBef>
              <a:spcAft>
                <a:spcPts val="0"/>
              </a:spcAft>
              <a:buSzPts val="1150"/>
              <a:buNone/>
              <a:defRPr sz="1000" b="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8" name="Google Shape;178;p31"/>
          <p:cNvSpPr txBox="1">
            <a:spLocks noGrp="1"/>
          </p:cNvSpPr>
          <p:nvPr>
            <p:ph type="body" idx="2"/>
          </p:nvPr>
        </p:nvSpPr>
        <p:spPr>
          <a:xfrm>
            <a:off x="4943378" y="1060760"/>
            <a:ext cx="3832587" cy="433553"/>
          </a:xfrm>
          <a:prstGeom prst="rect">
            <a:avLst/>
          </a:prstGeom>
          <a:noFill/>
          <a:ln>
            <a:noFill/>
          </a:ln>
        </p:spPr>
        <p:txBody>
          <a:bodyPr spcFirstLastPara="1" wrap="square" lIns="91425" tIns="108000" rIns="91425" bIns="108000" anchor="t" anchorCtr="0">
            <a:spAutoFit/>
          </a:bodyPr>
          <a:lstStyle>
            <a:lvl1pPr marL="457200" lvl="0" indent="-228600" algn="l">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9" name="Google Shape;179;p31"/>
          <p:cNvSpPr txBox="1">
            <a:spLocks noGrp="1"/>
          </p:cNvSpPr>
          <p:nvPr>
            <p:ph type="body" idx="3"/>
          </p:nvPr>
        </p:nvSpPr>
        <p:spPr>
          <a:xfrm>
            <a:off x="524411" y="751012"/>
            <a:ext cx="3822503" cy="38933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SzPts val="2070"/>
              <a:buNone/>
              <a:defRPr sz="1800">
                <a:solidFill>
                  <a:srgbClr val="FFFFFF"/>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Content+Right Green">
  <p:cSld name="Title, Content+Right Green">
    <p:spTree>
      <p:nvGrpSpPr>
        <p:cNvPr id="1" name="Shape 180"/>
        <p:cNvGrpSpPr/>
        <p:nvPr/>
      </p:nvGrpSpPr>
      <p:grpSpPr>
        <a:xfrm>
          <a:off x="0" y="0"/>
          <a:ext cx="0" cy="0"/>
          <a:chOff x="0" y="0"/>
          <a:chExt cx="0" cy="0"/>
        </a:xfrm>
      </p:grpSpPr>
      <p:sp>
        <p:nvSpPr>
          <p:cNvPr id="181" name="Google Shape;181;p32"/>
          <p:cNvSpPr/>
          <p:nvPr/>
        </p:nvSpPr>
        <p:spPr>
          <a:xfrm>
            <a:off x="4572000" y="0"/>
            <a:ext cx="4573588" cy="5143500"/>
          </a:xfrm>
          <a:prstGeom prst="rect">
            <a:avLst/>
          </a:prstGeom>
          <a:solidFill>
            <a:srgbClr val="60A5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82" name="Google Shape;182;p32"/>
          <p:cNvCxnSpPr/>
          <p:nvPr/>
        </p:nvCxnSpPr>
        <p:spPr>
          <a:xfrm>
            <a:off x="2070100" y="1884363"/>
            <a:ext cx="434975" cy="0"/>
          </a:xfrm>
          <a:prstGeom prst="straightConnector1">
            <a:avLst/>
          </a:prstGeom>
          <a:noFill/>
          <a:ln w="76200" cap="flat" cmpd="sng">
            <a:solidFill>
              <a:srgbClr val="60A534"/>
            </a:solidFill>
            <a:prstDash val="solid"/>
            <a:round/>
            <a:headEnd type="none" w="sm" len="sm"/>
            <a:tailEnd type="none" w="sm" len="sm"/>
          </a:ln>
        </p:spPr>
      </p:cxnSp>
      <p:sp>
        <p:nvSpPr>
          <p:cNvPr id="183" name="Google Shape;183;p32"/>
          <p:cNvSpPr txBox="1">
            <a:spLocks noGrp="1"/>
          </p:cNvSpPr>
          <p:nvPr>
            <p:ph type="title"/>
          </p:nvPr>
        </p:nvSpPr>
        <p:spPr>
          <a:xfrm>
            <a:off x="1" y="1835504"/>
            <a:ext cx="4573588"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4" name="Google Shape;184;p32"/>
          <p:cNvSpPr txBox="1">
            <a:spLocks noGrp="1"/>
          </p:cNvSpPr>
          <p:nvPr>
            <p:ph type="body" idx="1"/>
          </p:nvPr>
        </p:nvSpPr>
        <p:spPr>
          <a:xfrm>
            <a:off x="1" y="2383501"/>
            <a:ext cx="4573588"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5" name="Google Shape;185;p32"/>
          <p:cNvSpPr txBox="1">
            <a:spLocks noGrp="1"/>
          </p:cNvSpPr>
          <p:nvPr>
            <p:ph type="body" idx="2"/>
          </p:nvPr>
        </p:nvSpPr>
        <p:spPr>
          <a:xfrm>
            <a:off x="4944779" y="751012"/>
            <a:ext cx="3822503" cy="389330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40"/>
              </a:spcBef>
              <a:spcAft>
                <a:spcPts val="0"/>
              </a:spcAft>
              <a:buSzPts val="1380"/>
              <a:buNone/>
              <a:defRPr sz="1200">
                <a:solidFill>
                  <a:srgbClr val="FFFFFF"/>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6"/>
        <p:cNvGrpSpPr/>
        <p:nvPr/>
      </p:nvGrpSpPr>
      <p:grpSpPr>
        <a:xfrm>
          <a:off x="0" y="0"/>
          <a:ext cx="0" cy="0"/>
          <a:chOff x="0" y="0"/>
          <a:chExt cx="0" cy="0"/>
        </a:xfrm>
      </p:grpSpPr>
      <p:sp>
        <p:nvSpPr>
          <p:cNvPr id="187" name="Google Shape;187;p33"/>
          <p:cNvSpPr txBox="1">
            <a:spLocks noGrp="1"/>
          </p:cNvSpPr>
          <p:nvPr>
            <p:ph type="body" idx="1"/>
          </p:nvPr>
        </p:nvSpPr>
        <p:spPr>
          <a:xfrm>
            <a:off x="611188" y="2198925"/>
            <a:ext cx="7989887" cy="556664"/>
          </a:xfrm>
          <a:prstGeom prst="rect">
            <a:avLst/>
          </a:prstGeom>
          <a:noFill/>
          <a:ln>
            <a:noFill/>
          </a:ln>
        </p:spPr>
        <p:txBody>
          <a:bodyPr spcFirstLastPara="1" wrap="square" lIns="720000" tIns="108000" rIns="720000" bIns="108000" anchor="ctr" anchorCtr="1">
            <a:spAutoFit/>
          </a:bodyPr>
          <a:lstStyle>
            <a:lvl1pPr marL="457200" lvl="0" indent="-228600" algn="ctr">
              <a:lnSpc>
                <a:spcPct val="100000"/>
              </a:lnSpc>
              <a:spcBef>
                <a:spcPts val="440"/>
              </a:spcBef>
              <a:spcAft>
                <a:spcPts val="0"/>
              </a:spcAft>
              <a:buSzPts val="2530"/>
              <a:buNone/>
              <a:defRPr sz="22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8" name="Google Shape;188;p33"/>
          <p:cNvSpPr txBox="1">
            <a:spLocks noGrp="1"/>
          </p:cNvSpPr>
          <p:nvPr>
            <p:ph type="body" idx="2"/>
          </p:nvPr>
        </p:nvSpPr>
        <p:spPr>
          <a:xfrm>
            <a:off x="611188" y="3528000"/>
            <a:ext cx="7989887" cy="552450"/>
          </a:xfrm>
          <a:prstGeom prst="rect">
            <a:avLst/>
          </a:prstGeom>
          <a:noFill/>
          <a:ln>
            <a:noFill/>
          </a:ln>
        </p:spPr>
        <p:txBody>
          <a:bodyPr spcFirstLastPara="1" wrap="square" lIns="360000" tIns="108000" rIns="360000" bIns="108000" anchor="t" anchorCtr="0">
            <a:noAutofit/>
          </a:bodyPr>
          <a:lstStyle>
            <a:lvl1pPr marL="457200" lvl="0" indent="-228600" algn="ctr">
              <a:lnSpc>
                <a:spcPct val="100000"/>
              </a:lnSpc>
              <a:spcBef>
                <a:spcPts val="320"/>
              </a:spcBef>
              <a:spcAft>
                <a:spcPts val="0"/>
              </a:spcAft>
              <a:buSzPts val="1840"/>
              <a:buNone/>
              <a:defRPr sz="1600">
                <a:solidFill>
                  <a:schemeClr val="accen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89" name="Google Shape;189;p33"/>
          <p:cNvGrpSpPr/>
          <p:nvPr/>
        </p:nvGrpSpPr>
        <p:grpSpPr>
          <a:xfrm>
            <a:off x="4157663" y="525463"/>
            <a:ext cx="838200" cy="655637"/>
            <a:chOff x="2619" y="331"/>
            <a:chExt cx="528" cy="413"/>
          </a:xfrm>
        </p:grpSpPr>
        <p:sp>
          <p:nvSpPr>
            <p:cNvPr id="190" name="Google Shape;190;p33"/>
            <p:cNvSpPr/>
            <p:nvPr/>
          </p:nvSpPr>
          <p:spPr>
            <a:xfrm>
              <a:off x="2619" y="331"/>
              <a:ext cx="528" cy="4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33"/>
            <p:cNvSpPr/>
            <p:nvPr/>
          </p:nvSpPr>
          <p:spPr>
            <a:xfrm>
              <a:off x="2619" y="331"/>
              <a:ext cx="528" cy="413"/>
            </a:xfrm>
            <a:custGeom>
              <a:avLst/>
              <a:gdLst/>
              <a:ahLst/>
              <a:cxnLst/>
              <a:rect l="l" t="t" r="r" b="b"/>
              <a:pathLst>
                <a:path w="180" h="140" extrusionOk="0">
                  <a:moveTo>
                    <a:pt x="62" y="0"/>
                  </a:moveTo>
                  <a:cubicBezTo>
                    <a:pt x="80" y="24"/>
                    <a:pt x="80" y="24"/>
                    <a:pt x="80" y="24"/>
                  </a:cubicBezTo>
                  <a:cubicBezTo>
                    <a:pt x="66" y="34"/>
                    <a:pt x="58" y="42"/>
                    <a:pt x="55" y="47"/>
                  </a:cubicBezTo>
                  <a:cubicBezTo>
                    <a:pt x="52" y="52"/>
                    <a:pt x="50" y="57"/>
                    <a:pt x="50" y="62"/>
                  </a:cubicBezTo>
                  <a:cubicBezTo>
                    <a:pt x="50" y="68"/>
                    <a:pt x="54" y="75"/>
                    <a:pt x="61" y="82"/>
                  </a:cubicBezTo>
                  <a:cubicBezTo>
                    <a:pt x="68" y="89"/>
                    <a:pt x="72" y="96"/>
                    <a:pt x="72" y="104"/>
                  </a:cubicBezTo>
                  <a:cubicBezTo>
                    <a:pt x="72" y="128"/>
                    <a:pt x="60" y="140"/>
                    <a:pt x="37" y="140"/>
                  </a:cubicBezTo>
                  <a:cubicBezTo>
                    <a:pt x="25" y="140"/>
                    <a:pt x="16" y="136"/>
                    <a:pt x="10" y="128"/>
                  </a:cubicBezTo>
                  <a:cubicBezTo>
                    <a:pt x="3" y="121"/>
                    <a:pt x="0" y="111"/>
                    <a:pt x="0" y="98"/>
                  </a:cubicBezTo>
                  <a:cubicBezTo>
                    <a:pt x="0" y="58"/>
                    <a:pt x="20" y="25"/>
                    <a:pt x="62" y="0"/>
                  </a:cubicBezTo>
                  <a:close/>
                  <a:moveTo>
                    <a:pt x="162" y="0"/>
                  </a:moveTo>
                  <a:cubicBezTo>
                    <a:pt x="180" y="24"/>
                    <a:pt x="180" y="24"/>
                    <a:pt x="180" y="24"/>
                  </a:cubicBezTo>
                  <a:cubicBezTo>
                    <a:pt x="166" y="34"/>
                    <a:pt x="158" y="42"/>
                    <a:pt x="155" y="47"/>
                  </a:cubicBezTo>
                  <a:cubicBezTo>
                    <a:pt x="152" y="52"/>
                    <a:pt x="150" y="57"/>
                    <a:pt x="150" y="62"/>
                  </a:cubicBezTo>
                  <a:cubicBezTo>
                    <a:pt x="150" y="68"/>
                    <a:pt x="154" y="75"/>
                    <a:pt x="161" y="82"/>
                  </a:cubicBezTo>
                  <a:cubicBezTo>
                    <a:pt x="168" y="89"/>
                    <a:pt x="172" y="96"/>
                    <a:pt x="172" y="104"/>
                  </a:cubicBezTo>
                  <a:cubicBezTo>
                    <a:pt x="172" y="128"/>
                    <a:pt x="160" y="140"/>
                    <a:pt x="137" y="140"/>
                  </a:cubicBezTo>
                  <a:cubicBezTo>
                    <a:pt x="125" y="140"/>
                    <a:pt x="116" y="136"/>
                    <a:pt x="110" y="128"/>
                  </a:cubicBezTo>
                  <a:cubicBezTo>
                    <a:pt x="103" y="121"/>
                    <a:pt x="100" y="111"/>
                    <a:pt x="100" y="98"/>
                  </a:cubicBezTo>
                  <a:cubicBezTo>
                    <a:pt x="100" y="58"/>
                    <a:pt x="120" y="25"/>
                    <a:pt x="162"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Round Pics +Text">
  <p:cSld name="4 Round Pics +Text">
    <p:spTree>
      <p:nvGrpSpPr>
        <p:cNvPr id="1" name="Shape 192"/>
        <p:cNvGrpSpPr/>
        <p:nvPr/>
      </p:nvGrpSpPr>
      <p:grpSpPr>
        <a:xfrm>
          <a:off x="0" y="0"/>
          <a:ext cx="0" cy="0"/>
          <a:chOff x="0" y="0"/>
          <a:chExt cx="0" cy="0"/>
        </a:xfrm>
      </p:grpSpPr>
      <p:cxnSp>
        <p:nvCxnSpPr>
          <p:cNvPr id="193" name="Google Shape;193;p34"/>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194" name="Google Shape;194;p34"/>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 name="Google Shape;195;p34"/>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6" name="Google Shape;196;p34"/>
          <p:cNvSpPr>
            <a:spLocks noGrp="1"/>
          </p:cNvSpPr>
          <p:nvPr>
            <p:ph type="pic" idx="2"/>
          </p:nvPr>
        </p:nvSpPr>
        <p:spPr>
          <a:xfrm>
            <a:off x="1079929" y="1708671"/>
            <a:ext cx="1080000" cy="1080000"/>
          </a:xfrm>
          <a:prstGeom prst="ellipse">
            <a:avLst/>
          </a:prstGeom>
          <a:solidFill>
            <a:srgbClr val="D8D8D8"/>
          </a:solidFill>
          <a:ln>
            <a:noFill/>
          </a:ln>
        </p:spPr>
      </p:sp>
      <p:sp>
        <p:nvSpPr>
          <p:cNvPr id="197" name="Google Shape;197;p34"/>
          <p:cNvSpPr txBox="1">
            <a:spLocks noGrp="1"/>
          </p:cNvSpPr>
          <p:nvPr>
            <p:ph type="body" idx="3"/>
          </p:nvPr>
        </p:nvSpPr>
        <p:spPr>
          <a:xfrm>
            <a:off x="821364" y="3249061"/>
            <a:ext cx="1597860" cy="1286272"/>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8" name="Google Shape;198;p34"/>
          <p:cNvSpPr txBox="1">
            <a:spLocks noGrp="1"/>
          </p:cNvSpPr>
          <p:nvPr>
            <p:ph type="body" idx="4"/>
          </p:nvPr>
        </p:nvSpPr>
        <p:spPr>
          <a:xfrm>
            <a:off x="821364" y="2832018"/>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9" name="Google Shape;199;p34"/>
          <p:cNvSpPr txBox="1">
            <a:spLocks noGrp="1"/>
          </p:cNvSpPr>
          <p:nvPr>
            <p:ph type="body" idx="5"/>
          </p:nvPr>
        </p:nvSpPr>
        <p:spPr>
          <a:xfrm>
            <a:off x="6716238" y="3249061"/>
            <a:ext cx="1597860" cy="1286272"/>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0" name="Google Shape;200;p34"/>
          <p:cNvSpPr txBox="1">
            <a:spLocks noGrp="1"/>
          </p:cNvSpPr>
          <p:nvPr>
            <p:ph type="body" idx="6"/>
          </p:nvPr>
        </p:nvSpPr>
        <p:spPr>
          <a:xfrm>
            <a:off x="6716238" y="2832018"/>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1" name="Google Shape;201;p34"/>
          <p:cNvSpPr txBox="1">
            <a:spLocks noGrp="1"/>
          </p:cNvSpPr>
          <p:nvPr>
            <p:ph type="body" idx="7"/>
          </p:nvPr>
        </p:nvSpPr>
        <p:spPr>
          <a:xfrm>
            <a:off x="4751280" y="3249061"/>
            <a:ext cx="1597860" cy="1286272"/>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2" name="Google Shape;202;p34"/>
          <p:cNvSpPr txBox="1">
            <a:spLocks noGrp="1"/>
          </p:cNvSpPr>
          <p:nvPr>
            <p:ph type="body" idx="8"/>
          </p:nvPr>
        </p:nvSpPr>
        <p:spPr>
          <a:xfrm>
            <a:off x="4751280" y="2832018"/>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p34"/>
          <p:cNvSpPr txBox="1">
            <a:spLocks noGrp="1"/>
          </p:cNvSpPr>
          <p:nvPr>
            <p:ph type="body" idx="9"/>
          </p:nvPr>
        </p:nvSpPr>
        <p:spPr>
          <a:xfrm>
            <a:off x="2786322" y="3249061"/>
            <a:ext cx="1597860" cy="1286272"/>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4" name="Google Shape;204;p34"/>
          <p:cNvSpPr txBox="1">
            <a:spLocks noGrp="1"/>
          </p:cNvSpPr>
          <p:nvPr>
            <p:ph type="body" idx="13"/>
          </p:nvPr>
        </p:nvSpPr>
        <p:spPr>
          <a:xfrm>
            <a:off x="2786322" y="2832018"/>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5" name="Google Shape;205;p34"/>
          <p:cNvSpPr>
            <a:spLocks noGrp="1"/>
          </p:cNvSpPr>
          <p:nvPr>
            <p:ph type="pic" idx="14"/>
          </p:nvPr>
        </p:nvSpPr>
        <p:spPr>
          <a:xfrm>
            <a:off x="3044886" y="1708671"/>
            <a:ext cx="1080000" cy="1080000"/>
          </a:xfrm>
          <a:prstGeom prst="ellipse">
            <a:avLst/>
          </a:prstGeom>
          <a:solidFill>
            <a:srgbClr val="D8D8D8"/>
          </a:solidFill>
          <a:ln>
            <a:noFill/>
          </a:ln>
        </p:spPr>
      </p:sp>
      <p:sp>
        <p:nvSpPr>
          <p:cNvPr id="206" name="Google Shape;206;p34"/>
          <p:cNvSpPr>
            <a:spLocks noGrp="1"/>
          </p:cNvSpPr>
          <p:nvPr>
            <p:ph type="pic" idx="15"/>
          </p:nvPr>
        </p:nvSpPr>
        <p:spPr>
          <a:xfrm>
            <a:off x="5009843" y="1708671"/>
            <a:ext cx="1080000" cy="1080000"/>
          </a:xfrm>
          <a:prstGeom prst="ellipse">
            <a:avLst/>
          </a:prstGeom>
          <a:solidFill>
            <a:srgbClr val="D8D8D8"/>
          </a:solidFill>
          <a:ln>
            <a:noFill/>
          </a:ln>
        </p:spPr>
      </p:sp>
      <p:sp>
        <p:nvSpPr>
          <p:cNvPr id="207" name="Google Shape;207;p34"/>
          <p:cNvSpPr>
            <a:spLocks noGrp="1"/>
          </p:cNvSpPr>
          <p:nvPr>
            <p:ph type="pic" idx="16"/>
          </p:nvPr>
        </p:nvSpPr>
        <p:spPr>
          <a:xfrm>
            <a:off x="6974801" y="1708671"/>
            <a:ext cx="1080000" cy="1080000"/>
          </a:xfrm>
          <a:prstGeom prst="ellipse">
            <a:avLst/>
          </a:prstGeom>
          <a:solidFill>
            <a:srgbClr val="D8D8D8"/>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Square Pics +Text">
  <p:cSld name="4 Square Pics +Text">
    <p:spTree>
      <p:nvGrpSpPr>
        <p:cNvPr id="1" name="Shape 208"/>
        <p:cNvGrpSpPr/>
        <p:nvPr/>
      </p:nvGrpSpPr>
      <p:grpSpPr>
        <a:xfrm>
          <a:off x="0" y="0"/>
          <a:ext cx="0" cy="0"/>
          <a:chOff x="0" y="0"/>
          <a:chExt cx="0" cy="0"/>
        </a:xfrm>
      </p:grpSpPr>
      <p:cxnSp>
        <p:nvCxnSpPr>
          <p:cNvPr id="209" name="Google Shape;209;p35"/>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210" name="Google Shape;210;p35"/>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1" name="Google Shape;211;p35"/>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2" name="Google Shape;212;p35"/>
          <p:cNvSpPr>
            <a:spLocks noGrp="1"/>
          </p:cNvSpPr>
          <p:nvPr>
            <p:ph type="pic" idx="2"/>
          </p:nvPr>
        </p:nvSpPr>
        <p:spPr>
          <a:xfrm>
            <a:off x="991955" y="1648284"/>
            <a:ext cx="1260000" cy="1260000"/>
          </a:xfrm>
          <a:prstGeom prst="rect">
            <a:avLst/>
          </a:prstGeom>
          <a:solidFill>
            <a:srgbClr val="D8D8D8"/>
          </a:solidFill>
          <a:ln>
            <a:noFill/>
          </a:ln>
        </p:spPr>
      </p:sp>
      <p:sp>
        <p:nvSpPr>
          <p:cNvPr id="213" name="Google Shape;213;p35"/>
          <p:cNvSpPr txBox="1">
            <a:spLocks noGrp="1"/>
          </p:cNvSpPr>
          <p:nvPr>
            <p:ph type="body" idx="3"/>
          </p:nvPr>
        </p:nvSpPr>
        <p:spPr>
          <a:xfrm>
            <a:off x="821364"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35"/>
          <p:cNvSpPr txBox="1">
            <a:spLocks noGrp="1"/>
          </p:cNvSpPr>
          <p:nvPr>
            <p:ph type="body" idx="4"/>
          </p:nvPr>
        </p:nvSpPr>
        <p:spPr>
          <a:xfrm>
            <a:off x="821364"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5" name="Google Shape;215;p35"/>
          <p:cNvSpPr txBox="1">
            <a:spLocks noGrp="1"/>
          </p:cNvSpPr>
          <p:nvPr>
            <p:ph type="body" idx="5"/>
          </p:nvPr>
        </p:nvSpPr>
        <p:spPr>
          <a:xfrm>
            <a:off x="6716238"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6" name="Google Shape;216;p35"/>
          <p:cNvSpPr txBox="1">
            <a:spLocks noGrp="1"/>
          </p:cNvSpPr>
          <p:nvPr>
            <p:ph type="body" idx="6"/>
          </p:nvPr>
        </p:nvSpPr>
        <p:spPr>
          <a:xfrm>
            <a:off x="6716238"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7" name="Google Shape;217;p35"/>
          <p:cNvSpPr txBox="1">
            <a:spLocks noGrp="1"/>
          </p:cNvSpPr>
          <p:nvPr>
            <p:ph type="body" idx="7"/>
          </p:nvPr>
        </p:nvSpPr>
        <p:spPr>
          <a:xfrm>
            <a:off x="4751280"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8" name="Google Shape;218;p35"/>
          <p:cNvSpPr txBox="1">
            <a:spLocks noGrp="1"/>
          </p:cNvSpPr>
          <p:nvPr>
            <p:ph type="body" idx="8"/>
          </p:nvPr>
        </p:nvSpPr>
        <p:spPr>
          <a:xfrm>
            <a:off x="4751280"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 name="Google Shape;219;p35"/>
          <p:cNvSpPr txBox="1">
            <a:spLocks noGrp="1"/>
          </p:cNvSpPr>
          <p:nvPr>
            <p:ph type="body" idx="9"/>
          </p:nvPr>
        </p:nvSpPr>
        <p:spPr>
          <a:xfrm>
            <a:off x="2786322"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35"/>
          <p:cNvSpPr txBox="1">
            <a:spLocks noGrp="1"/>
          </p:cNvSpPr>
          <p:nvPr>
            <p:ph type="body" idx="13"/>
          </p:nvPr>
        </p:nvSpPr>
        <p:spPr>
          <a:xfrm>
            <a:off x="2786322"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1" name="Google Shape;221;p35"/>
          <p:cNvSpPr>
            <a:spLocks noGrp="1"/>
          </p:cNvSpPr>
          <p:nvPr>
            <p:ph type="pic" idx="14"/>
          </p:nvPr>
        </p:nvSpPr>
        <p:spPr>
          <a:xfrm>
            <a:off x="2955495" y="1648284"/>
            <a:ext cx="1260000" cy="1260000"/>
          </a:xfrm>
          <a:prstGeom prst="rect">
            <a:avLst/>
          </a:prstGeom>
          <a:solidFill>
            <a:srgbClr val="D8D8D8"/>
          </a:solidFill>
          <a:ln>
            <a:noFill/>
          </a:ln>
        </p:spPr>
      </p:sp>
      <p:sp>
        <p:nvSpPr>
          <p:cNvPr id="222" name="Google Shape;222;p35"/>
          <p:cNvSpPr>
            <a:spLocks noGrp="1"/>
          </p:cNvSpPr>
          <p:nvPr>
            <p:ph type="pic" idx="15"/>
          </p:nvPr>
        </p:nvSpPr>
        <p:spPr>
          <a:xfrm>
            <a:off x="4919035" y="1648284"/>
            <a:ext cx="1260000" cy="1260000"/>
          </a:xfrm>
          <a:prstGeom prst="rect">
            <a:avLst/>
          </a:prstGeom>
          <a:solidFill>
            <a:srgbClr val="D8D8D8"/>
          </a:solidFill>
          <a:ln>
            <a:noFill/>
          </a:ln>
        </p:spPr>
      </p:sp>
      <p:sp>
        <p:nvSpPr>
          <p:cNvPr id="223" name="Google Shape;223;p35"/>
          <p:cNvSpPr>
            <a:spLocks noGrp="1"/>
          </p:cNvSpPr>
          <p:nvPr>
            <p:ph type="pic" idx="16"/>
          </p:nvPr>
        </p:nvSpPr>
        <p:spPr>
          <a:xfrm>
            <a:off x="6882574" y="1648284"/>
            <a:ext cx="1260000" cy="1260000"/>
          </a:xfrm>
          <a:prstGeom prst="rect">
            <a:avLst/>
          </a:prstGeom>
          <a:solidFill>
            <a:srgbClr val="D8D8D8"/>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Round Pics +Text">
  <p:cSld name="3 Round Pics +Text">
    <p:spTree>
      <p:nvGrpSpPr>
        <p:cNvPr id="1" name="Shape 224"/>
        <p:cNvGrpSpPr/>
        <p:nvPr/>
      </p:nvGrpSpPr>
      <p:grpSpPr>
        <a:xfrm>
          <a:off x="0" y="0"/>
          <a:ext cx="0" cy="0"/>
          <a:chOff x="0" y="0"/>
          <a:chExt cx="0" cy="0"/>
        </a:xfrm>
      </p:grpSpPr>
      <p:cxnSp>
        <p:nvCxnSpPr>
          <p:cNvPr id="225" name="Google Shape;225;p36"/>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226" name="Google Shape;226;p36"/>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7" name="Google Shape;227;p36"/>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8" name="Google Shape;228;p36"/>
          <p:cNvSpPr>
            <a:spLocks noGrp="1"/>
          </p:cNvSpPr>
          <p:nvPr>
            <p:ph type="pic" idx="2"/>
          </p:nvPr>
        </p:nvSpPr>
        <p:spPr>
          <a:xfrm>
            <a:off x="1377353" y="1648284"/>
            <a:ext cx="1260000" cy="1260000"/>
          </a:xfrm>
          <a:prstGeom prst="ellipse">
            <a:avLst/>
          </a:prstGeom>
          <a:solidFill>
            <a:srgbClr val="D8D8D8"/>
          </a:solidFill>
          <a:ln>
            <a:noFill/>
          </a:ln>
        </p:spPr>
      </p:sp>
      <p:sp>
        <p:nvSpPr>
          <p:cNvPr id="229" name="Google Shape;229;p36"/>
          <p:cNvSpPr txBox="1">
            <a:spLocks noGrp="1"/>
          </p:cNvSpPr>
          <p:nvPr>
            <p:ph type="body" idx="3"/>
          </p:nvPr>
        </p:nvSpPr>
        <p:spPr>
          <a:xfrm>
            <a:off x="1206762"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0" name="Google Shape;230;p36"/>
          <p:cNvSpPr txBox="1">
            <a:spLocks noGrp="1"/>
          </p:cNvSpPr>
          <p:nvPr>
            <p:ph type="body" idx="4"/>
          </p:nvPr>
        </p:nvSpPr>
        <p:spPr>
          <a:xfrm>
            <a:off x="1206762"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1" name="Google Shape;231;p36"/>
          <p:cNvSpPr txBox="1">
            <a:spLocks noGrp="1"/>
          </p:cNvSpPr>
          <p:nvPr>
            <p:ph type="body" idx="5"/>
          </p:nvPr>
        </p:nvSpPr>
        <p:spPr>
          <a:xfrm>
            <a:off x="6356052"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2" name="Google Shape;232;p36"/>
          <p:cNvSpPr txBox="1">
            <a:spLocks noGrp="1"/>
          </p:cNvSpPr>
          <p:nvPr>
            <p:ph type="body" idx="6"/>
          </p:nvPr>
        </p:nvSpPr>
        <p:spPr>
          <a:xfrm>
            <a:off x="6356052"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3" name="Google Shape;233;p36"/>
          <p:cNvSpPr txBox="1">
            <a:spLocks noGrp="1"/>
          </p:cNvSpPr>
          <p:nvPr>
            <p:ph type="body" idx="7"/>
          </p:nvPr>
        </p:nvSpPr>
        <p:spPr>
          <a:xfrm>
            <a:off x="3765612" y="3394398"/>
            <a:ext cx="1597860" cy="1109340"/>
          </a:xfrm>
          <a:prstGeom prst="rect">
            <a:avLst/>
          </a:prstGeom>
          <a:noFill/>
          <a:ln>
            <a:noFill/>
          </a:ln>
        </p:spPr>
        <p:txBody>
          <a:bodyPr spcFirstLastPara="1" wrap="square" lIns="0" tIns="3600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4" name="Google Shape;234;p36"/>
          <p:cNvSpPr txBox="1">
            <a:spLocks noGrp="1"/>
          </p:cNvSpPr>
          <p:nvPr>
            <p:ph type="body" idx="8"/>
          </p:nvPr>
        </p:nvSpPr>
        <p:spPr>
          <a:xfrm>
            <a:off x="3765612" y="2977355"/>
            <a:ext cx="1597860" cy="409525"/>
          </a:xfrm>
          <a:prstGeom prst="rect">
            <a:avLst/>
          </a:prstGeom>
          <a:noFill/>
          <a:ln>
            <a:noFill/>
          </a:ln>
        </p:spPr>
        <p:txBody>
          <a:bodyPr spcFirstLastPara="1" wrap="square" lIns="0" tIns="108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5" name="Google Shape;235;p36"/>
          <p:cNvSpPr>
            <a:spLocks noGrp="1"/>
          </p:cNvSpPr>
          <p:nvPr>
            <p:ph type="pic" idx="9"/>
          </p:nvPr>
        </p:nvSpPr>
        <p:spPr>
          <a:xfrm>
            <a:off x="3934785" y="1648284"/>
            <a:ext cx="1260000" cy="1260000"/>
          </a:xfrm>
          <a:prstGeom prst="ellipse">
            <a:avLst/>
          </a:prstGeom>
          <a:solidFill>
            <a:srgbClr val="D8D8D8"/>
          </a:solidFill>
          <a:ln>
            <a:noFill/>
          </a:ln>
        </p:spPr>
      </p:sp>
      <p:sp>
        <p:nvSpPr>
          <p:cNvPr id="236" name="Google Shape;236;p36"/>
          <p:cNvSpPr>
            <a:spLocks noGrp="1"/>
          </p:cNvSpPr>
          <p:nvPr>
            <p:ph type="pic" idx="13"/>
          </p:nvPr>
        </p:nvSpPr>
        <p:spPr>
          <a:xfrm>
            <a:off x="6524033" y="1648284"/>
            <a:ext cx="1260000" cy="1260000"/>
          </a:xfrm>
          <a:prstGeom prst="ellipse">
            <a:avLst/>
          </a:prstGeom>
          <a:solidFill>
            <a:srgbClr val="D8D8D8"/>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 Square Pics +Text">
  <p:cSld name="6 Square Pics +Text">
    <p:spTree>
      <p:nvGrpSpPr>
        <p:cNvPr id="1" name="Shape 237"/>
        <p:cNvGrpSpPr/>
        <p:nvPr/>
      </p:nvGrpSpPr>
      <p:grpSpPr>
        <a:xfrm>
          <a:off x="0" y="0"/>
          <a:ext cx="0" cy="0"/>
          <a:chOff x="0" y="0"/>
          <a:chExt cx="0" cy="0"/>
        </a:xfrm>
      </p:grpSpPr>
      <p:cxnSp>
        <p:nvCxnSpPr>
          <p:cNvPr id="238" name="Google Shape;238;p37"/>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239" name="Google Shape;239;p37"/>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0" name="Google Shape;240;p37"/>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1" name="Google Shape;241;p37"/>
          <p:cNvSpPr txBox="1">
            <a:spLocks noGrp="1"/>
          </p:cNvSpPr>
          <p:nvPr>
            <p:ph type="body" idx="2"/>
          </p:nvPr>
        </p:nvSpPr>
        <p:spPr>
          <a:xfrm>
            <a:off x="1345487" y="2186306"/>
            <a:ext cx="2647609"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37"/>
          <p:cNvSpPr txBox="1">
            <a:spLocks noGrp="1"/>
          </p:cNvSpPr>
          <p:nvPr>
            <p:ph type="body" idx="3"/>
          </p:nvPr>
        </p:nvSpPr>
        <p:spPr>
          <a:xfrm>
            <a:off x="1345487" y="1832713"/>
            <a:ext cx="2660245"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37"/>
          <p:cNvSpPr>
            <a:spLocks noGrp="1"/>
          </p:cNvSpPr>
          <p:nvPr>
            <p:ph type="pic" idx="4"/>
          </p:nvPr>
        </p:nvSpPr>
        <p:spPr>
          <a:xfrm>
            <a:off x="611188" y="1832713"/>
            <a:ext cx="720000" cy="720000"/>
          </a:xfrm>
          <a:prstGeom prst="rect">
            <a:avLst/>
          </a:prstGeom>
          <a:solidFill>
            <a:srgbClr val="D8D8D8"/>
          </a:solidFill>
          <a:ln>
            <a:noFill/>
          </a:ln>
        </p:spPr>
      </p:sp>
      <p:sp>
        <p:nvSpPr>
          <p:cNvPr id="244" name="Google Shape;244;p37"/>
          <p:cNvSpPr>
            <a:spLocks noGrp="1"/>
          </p:cNvSpPr>
          <p:nvPr>
            <p:ph type="pic" idx="5"/>
          </p:nvPr>
        </p:nvSpPr>
        <p:spPr>
          <a:xfrm>
            <a:off x="611188" y="3783738"/>
            <a:ext cx="720000" cy="720000"/>
          </a:xfrm>
          <a:prstGeom prst="rect">
            <a:avLst/>
          </a:prstGeom>
          <a:solidFill>
            <a:srgbClr val="D8D8D8"/>
          </a:solidFill>
          <a:ln>
            <a:noFill/>
          </a:ln>
        </p:spPr>
      </p:sp>
      <p:sp>
        <p:nvSpPr>
          <p:cNvPr id="245" name="Google Shape;245;p37"/>
          <p:cNvSpPr>
            <a:spLocks noGrp="1"/>
          </p:cNvSpPr>
          <p:nvPr>
            <p:ph type="pic" idx="6"/>
          </p:nvPr>
        </p:nvSpPr>
        <p:spPr>
          <a:xfrm>
            <a:off x="611188" y="2808226"/>
            <a:ext cx="720000" cy="720000"/>
          </a:xfrm>
          <a:prstGeom prst="rect">
            <a:avLst/>
          </a:prstGeom>
          <a:solidFill>
            <a:srgbClr val="D8D8D8"/>
          </a:solidFill>
          <a:ln>
            <a:noFill/>
          </a:ln>
        </p:spPr>
      </p:sp>
      <p:sp>
        <p:nvSpPr>
          <p:cNvPr id="246" name="Google Shape;246;p37"/>
          <p:cNvSpPr txBox="1">
            <a:spLocks noGrp="1"/>
          </p:cNvSpPr>
          <p:nvPr>
            <p:ph type="body" idx="7"/>
          </p:nvPr>
        </p:nvSpPr>
        <p:spPr>
          <a:xfrm>
            <a:off x="1345487" y="3159400"/>
            <a:ext cx="2660245"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7" name="Google Shape;247;p37"/>
          <p:cNvSpPr txBox="1">
            <a:spLocks noGrp="1"/>
          </p:cNvSpPr>
          <p:nvPr>
            <p:ph type="body" idx="8"/>
          </p:nvPr>
        </p:nvSpPr>
        <p:spPr>
          <a:xfrm>
            <a:off x="1345487" y="2805807"/>
            <a:ext cx="2660245"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37"/>
          <p:cNvSpPr txBox="1">
            <a:spLocks noGrp="1"/>
          </p:cNvSpPr>
          <p:nvPr>
            <p:ph type="body" idx="9"/>
          </p:nvPr>
        </p:nvSpPr>
        <p:spPr>
          <a:xfrm>
            <a:off x="1345487" y="4137250"/>
            <a:ext cx="2647609"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9" name="Google Shape;249;p37"/>
          <p:cNvSpPr txBox="1">
            <a:spLocks noGrp="1"/>
          </p:cNvSpPr>
          <p:nvPr>
            <p:ph type="body" idx="13"/>
          </p:nvPr>
        </p:nvSpPr>
        <p:spPr>
          <a:xfrm>
            <a:off x="1345487" y="3783657"/>
            <a:ext cx="2653927"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0" name="Google Shape;250;p37"/>
          <p:cNvSpPr txBox="1">
            <a:spLocks noGrp="1"/>
          </p:cNvSpPr>
          <p:nvPr>
            <p:ph type="body" idx="14"/>
          </p:nvPr>
        </p:nvSpPr>
        <p:spPr>
          <a:xfrm>
            <a:off x="5776255" y="2186306"/>
            <a:ext cx="2647609"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1" name="Google Shape;251;p37"/>
          <p:cNvSpPr txBox="1">
            <a:spLocks noGrp="1"/>
          </p:cNvSpPr>
          <p:nvPr>
            <p:ph type="body" idx="15"/>
          </p:nvPr>
        </p:nvSpPr>
        <p:spPr>
          <a:xfrm>
            <a:off x="5776255" y="1832713"/>
            <a:ext cx="2660245"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2" name="Google Shape;252;p37"/>
          <p:cNvSpPr>
            <a:spLocks noGrp="1"/>
          </p:cNvSpPr>
          <p:nvPr>
            <p:ph type="pic" idx="16"/>
          </p:nvPr>
        </p:nvSpPr>
        <p:spPr>
          <a:xfrm>
            <a:off x="5041956" y="1832713"/>
            <a:ext cx="720000" cy="720000"/>
          </a:xfrm>
          <a:prstGeom prst="rect">
            <a:avLst/>
          </a:prstGeom>
          <a:solidFill>
            <a:srgbClr val="D8D8D8"/>
          </a:solidFill>
          <a:ln>
            <a:noFill/>
          </a:ln>
        </p:spPr>
      </p:sp>
      <p:sp>
        <p:nvSpPr>
          <p:cNvPr id="253" name="Google Shape;253;p37"/>
          <p:cNvSpPr>
            <a:spLocks noGrp="1"/>
          </p:cNvSpPr>
          <p:nvPr>
            <p:ph type="pic" idx="17"/>
          </p:nvPr>
        </p:nvSpPr>
        <p:spPr>
          <a:xfrm>
            <a:off x="5041956" y="3783738"/>
            <a:ext cx="720000" cy="720000"/>
          </a:xfrm>
          <a:prstGeom prst="rect">
            <a:avLst/>
          </a:prstGeom>
          <a:solidFill>
            <a:srgbClr val="D8D8D8"/>
          </a:solidFill>
          <a:ln>
            <a:noFill/>
          </a:ln>
        </p:spPr>
      </p:sp>
      <p:sp>
        <p:nvSpPr>
          <p:cNvPr id="254" name="Google Shape;254;p37"/>
          <p:cNvSpPr>
            <a:spLocks noGrp="1"/>
          </p:cNvSpPr>
          <p:nvPr>
            <p:ph type="pic" idx="18"/>
          </p:nvPr>
        </p:nvSpPr>
        <p:spPr>
          <a:xfrm>
            <a:off x="5041956" y="2808226"/>
            <a:ext cx="720000" cy="720000"/>
          </a:xfrm>
          <a:prstGeom prst="rect">
            <a:avLst/>
          </a:prstGeom>
          <a:solidFill>
            <a:srgbClr val="D8D8D8"/>
          </a:solidFill>
          <a:ln>
            <a:noFill/>
          </a:ln>
        </p:spPr>
      </p:sp>
      <p:sp>
        <p:nvSpPr>
          <p:cNvPr id="255" name="Google Shape;255;p37"/>
          <p:cNvSpPr txBox="1">
            <a:spLocks noGrp="1"/>
          </p:cNvSpPr>
          <p:nvPr>
            <p:ph type="body" idx="19"/>
          </p:nvPr>
        </p:nvSpPr>
        <p:spPr>
          <a:xfrm>
            <a:off x="5776255" y="3159400"/>
            <a:ext cx="2660245"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6" name="Google Shape;256;p37"/>
          <p:cNvSpPr txBox="1">
            <a:spLocks noGrp="1"/>
          </p:cNvSpPr>
          <p:nvPr>
            <p:ph type="body" idx="20"/>
          </p:nvPr>
        </p:nvSpPr>
        <p:spPr>
          <a:xfrm>
            <a:off x="5776255" y="2805807"/>
            <a:ext cx="2660245"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7" name="Google Shape;257;p37"/>
          <p:cNvSpPr txBox="1">
            <a:spLocks noGrp="1"/>
          </p:cNvSpPr>
          <p:nvPr>
            <p:ph type="body" idx="21"/>
          </p:nvPr>
        </p:nvSpPr>
        <p:spPr>
          <a:xfrm>
            <a:off x="5776255" y="4137250"/>
            <a:ext cx="2647609"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8" name="Google Shape;258;p37"/>
          <p:cNvSpPr txBox="1">
            <a:spLocks noGrp="1"/>
          </p:cNvSpPr>
          <p:nvPr>
            <p:ph type="body" idx="22"/>
          </p:nvPr>
        </p:nvSpPr>
        <p:spPr>
          <a:xfrm>
            <a:off x="5776255" y="3783657"/>
            <a:ext cx="2653927"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r amount">
  <p:cSld name="Slider amount">
    <p:spTree>
      <p:nvGrpSpPr>
        <p:cNvPr id="1" name="Shape 259"/>
        <p:cNvGrpSpPr/>
        <p:nvPr/>
      </p:nvGrpSpPr>
      <p:grpSpPr>
        <a:xfrm>
          <a:off x="0" y="0"/>
          <a:ext cx="0" cy="0"/>
          <a:chOff x="0" y="0"/>
          <a:chExt cx="0" cy="0"/>
        </a:xfrm>
      </p:grpSpPr>
      <p:sp>
        <p:nvSpPr>
          <p:cNvPr id="260" name="Google Shape;260;p38"/>
          <p:cNvSpPr/>
          <p:nvPr/>
        </p:nvSpPr>
        <p:spPr>
          <a:xfrm>
            <a:off x="0" y="0"/>
            <a:ext cx="9145588" cy="2879725"/>
          </a:xfrm>
          <a:prstGeom prst="rect">
            <a:avLst/>
          </a:prstGeom>
          <a:solidFill>
            <a:srgbClr val="60A53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61" name="Google Shape;261;p38"/>
          <p:cNvCxnSpPr/>
          <p:nvPr/>
        </p:nvCxnSpPr>
        <p:spPr>
          <a:xfrm>
            <a:off x="4349750" y="561975"/>
            <a:ext cx="434975" cy="0"/>
          </a:xfrm>
          <a:prstGeom prst="straightConnector1">
            <a:avLst/>
          </a:prstGeom>
          <a:noFill/>
          <a:ln w="76200" cap="flat" cmpd="sng">
            <a:solidFill>
              <a:schemeClr val="lt1"/>
            </a:solidFill>
            <a:prstDash val="solid"/>
            <a:round/>
            <a:headEnd type="none" w="sm" len="sm"/>
            <a:tailEnd type="none" w="sm" len="sm"/>
          </a:ln>
        </p:spPr>
      </p:cxnSp>
      <p:grpSp>
        <p:nvGrpSpPr>
          <p:cNvPr id="262" name="Google Shape;262;p38"/>
          <p:cNvGrpSpPr/>
          <p:nvPr/>
        </p:nvGrpSpPr>
        <p:grpSpPr>
          <a:xfrm>
            <a:off x="1874838" y="4110038"/>
            <a:ext cx="5400675" cy="0"/>
            <a:chOff x="2591781" y="5551000"/>
            <a:chExt cx="6988947" cy="0"/>
          </a:xfrm>
        </p:grpSpPr>
        <p:cxnSp>
          <p:nvCxnSpPr>
            <p:cNvPr id="263" name="Google Shape;263;p38"/>
            <p:cNvCxnSpPr/>
            <p:nvPr/>
          </p:nvCxnSpPr>
          <p:spPr>
            <a:xfrm>
              <a:off x="6947033" y="5551000"/>
              <a:ext cx="2633695" cy="0"/>
            </a:xfrm>
            <a:prstGeom prst="straightConnector1">
              <a:avLst/>
            </a:prstGeom>
            <a:noFill/>
            <a:ln w="50800" cap="flat" cmpd="sng">
              <a:solidFill>
                <a:srgbClr val="C3C3C3"/>
              </a:solidFill>
              <a:prstDash val="solid"/>
              <a:round/>
              <a:headEnd type="none" w="sm" len="sm"/>
              <a:tailEnd type="none" w="sm" len="sm"/>
            </a:ln>
          </p:spPr>
        </p:cxnSp>
        <p:cxnSp>
          <p:nvCxnSpPr>
            <p:cNvPr id="264" name="Google Shape;264;p38"/>
            <p:cNvCxnSpPr/>
            <p:nvPr/>
          </p:nvCxnSpPr>
          <p:spPr>
            <a:xfrm>
              <a:off x="2591781" y="5551000"/>
              <a:ext cx="4355252" cy="0"/>
            </a:xfrm>
            <a:prstGeom prst="straightConnector1">
              <a:avLst/>
            </a:prstGeom>
            <a:noFill/>
            <a:ln w="50800" cap="flat" cmpd="sng">
              <a:solidFill>
                <a:srgbClr val="C3C3C3"/>
              </a:solidFill>
              <a:prstDash val="solid"/>
              <a:round/>
              <a:headEnd type="none" w="sm" len="sm"/>
              <a:tailEnd type="none" w="sm" len="sm"/>
            </a:ln>
          </p:spPr>
        </p:cxnSp>
      </p:grpSp>
      <p:sp>
        <p:nvSpPr>
          <p:cNvPr id="265" name="Google Shape;265;p38"/>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38"/>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lt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7" name="Google Shape;267;p38"/>
          <p:cNvSpPr>
            <a:spLocks noGrp="1"/>
          </p:cNvSpPr>
          <p:nvPr>
            <p:ph type="body" idx="2"/>
          </p:nvPr>
        </p:nvSpPr>
        <p:spPr>
          <a:xfrm>
            <a:off x="3350576" y="2535896"/>
            <a:ext cx="2459888" cy="664615"/>
          </a:xfrm>
          <a:prstGeom prst="roundRect">
            <a:avLst>
              <a:gd name="adj" fmla="val 16667"/>
            </a:avLst>
          </a:prstGeom>
          <a:solidFill>
            <a:schemeClr val="lt2"/>
          </a:solidFill>
          <a:ln>
            <a:noFill/>
          </a:ln>
        </p:spPr>
        <p:txBody>
          <a:bodyPr spcFirstLastPara="1" wrap="square" lIns="180000" tIns="180000" rIns="180000" bIns="72000" anchor="ctr" anchorCtr="1">
            <a:noAutofit/>
          </a:bodyPr>
          <a:lstStyle>
            <a:lvl1pPr marL="457200" lvl="0" indent="-228600" algn="l">
              <a:lnSpc>
                <a:spcPct val="100000"/>
              </a:lnSpc>
              <a:spcBef>
                <a:spcPts val="0"/>
              </a:spcBef>
              <a:spcAft>
                <a:spcPts val="0"/>
              </a:spcAft>
              <a:buSzPts val="3105"/>
              <a:buNone/>
              <a:defRPr sz="2700" b="1" cap="none">
                <a:solidFill>
                  <a:schemeClr val="accen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8" name="Google Shape;268;p38"/>
          <p:cNvSpPr txBox="1">
            <a:spLocks noGrp="1"/>
          </p:cNvSpPr>
          <p:nvPr>
            <p:ph type="body" idx="3"/>
          </p:nvPr>
        </p:nvSpPr>
        <p:spPr>
          <a:xfrm>
            <a:off x="1875550" y="4301840"/>
            <a:ext cx="1537445" cy="299295"/>
          </a:xfrm>
          <a:prstGeom prst="rect">
            <a:avLst/>
          </a:prstGeom>
          <a:noFill/>
          <a:ln>
            <a:noFill/>
          </a:ln>
        </p:spPr>
        <p:txBody>
          <a:bodyPr spcFirstLastPara="1" wrap="square" lIns="0" tIns="72000" rIns="0" bIns="72000" anchor="t" anchorCtr="0">
            <a:spAutoFit/>
          </a:bodyPr>
          <a:lstStyle>
            <a:lvl1pPr marL="457200" lvl="0" indent="-228600" algn="l">
              <a:lnSpc>
                <a:spcPct val="100000"/>
              </a:lnSpc>
              <a:spcBef>
                <a:spcPts val="200"/>
              </a:spcBef>
              <a:spcAft>
                <a:spcPts val="0"/>
              </a:spcAft>
              <a:buSzPts val="1150"/>
              <a:buNone/>
              <a:defRPr sz="1000" b="1">
                <a:solidFill>
                  <a:schemeClr val="accen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9" name="Google Shape;269;p38"/>
          <p:cNvSpPr txBox="1">
            <a:spLocks noGrp="1"/>
          </p:cNvSpPr>
          <p:nvPr>
            <p:ph type="body" idx="4"/>
          </p:nvPr>
        </p:nvSpPr>
        <p:spPr>
          <a:xfrm>
            <a:off x="5738105" y="4301840"/>
            <a:ext cx="1537445" cy="299295"/>
          </a:xfrm>
          <a:prstGeom prst="rect">
            <a:avLst/>
          </a:prstGeom>
          <a:noFill/>
          <a:ln>
            <a:noFill/>
          </a:ln>
        </p:spPr>
        <p:txBody>
          <a:bodyPr spcFirstLastPara="1" wrap="square" lIns="0" tIns="72000" rIns="0" bIns="72000" anchor="t" anchorCtr="0">
            <a:spAutoFit/>
          </a:bodyPr>
          <a:lstStyle>
            <a:lvl1pPr marL="457200" lvl="0" indent="-228600" algn="r">
              <a:lnSpc>
                <a:spcPct val="100000"/>
              </a:lnSpc>
              <a:spcBef>
                <a:spcPts val="200"/>
              </a:spcBef>
              <a:spcAft>
                <a:spcPts val="0"/>
              </a:spcAft>
              <a:buSzPts val="1150"/>
              <a:buNone/>
              <a:defRPr sz="1000" b="1">
                <a:solidFill>
                  <a:schemeClr val="dk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0" name="Google Shape;270;p38"/>
          <p:cNvSpPr>
            <a:spLocks noGrp="1"/>
          </p:cNvSpPr>
          <p:nvPr>
            <p:ph type="body" idx="5"/>
          </p:nvPr>
        </p:nvSpPr>
        <p:spPr>
          <a:xfrm>
            <a:off x="4965948" y="3659114"/>
            <a:ext cx="381180" cy="332083"/>
          </a:xfrm>
          <a:prstGeom prst="downArrowCallout">
            <a:avLst>
              <a:gd name="adj1" fmla="val 25000"/>
              <a:gd name="adj2" fmla="val 25000"/>
              <a:gd name="adj3" fmla="val 25000"/>
              <a:gd name="adj4" fmla="val 64977"/>
            </a:avLst>
          </a:prstGeom>
          <a:noFill/>
          <a:ln w="25400" cap="flat" cmpd="sng">
            <a:solidFill>
              <a:schemeClr val="accent1"/>
            </a:solidFill>
            <a:prstDash val="solid"/>
            <a:round/>
            <a:headEnd type="none" w="sm" len="sm"/>
            <a:tailEnd type="none" w="sm" len="sm"/>
          </a:ln>
        </p:spPr>
        <p:txBody>
          <a:bodyPr spcFirstLastPara="1" wrap="square" lIns="36000" tIns="54000" rIns="36000" bIns="54000" anchor="ctr" anchorCtr="1">
            <a:noAutofit/>
          </a:bodyPr>
          <a:lstStyle>
            <a:lvl1pPr marL="457200" lvl="0" indent="-228600" algn="ctr">
              <a:lnSpc>
                <a:spcPct val="100000"/>
              </a:lnSpc>
              <a:spcBef>
                <a:spcPts val="140"/>
              </a:spcBef>
              <a:spcAft>
                <a:spcPts val="0"/>
              </a:spcAft>
              <a:buSzPts val="805"/>
              <a:buNone/>
              <a:defRPr sz="700" b="1">
                <a:solidFill>
                  <a:schemeClr val="accen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mount, Text + Pic_First">
  <p:cSld name="Amount, Text + Pic_First">
    <p:spTree>
      <p:nvGrpSpPr>
        <p:cNvPr id="1" name="Shape 271"/>
        <p:cNvGrpSpPr/>
        <p:nvPr/>
      </p:nvGrpSpPr>
      <p:grpSpPr>
        <a:xfrm>
          <a:off x="0" y="0"/>
          <a:ext cx="0" cy="0"/>
          <a:chOff x="0" y="0"/>
          <a:chExt cx="0" cy="0"/>
        </a:xfrm>
      </p:grpSpPr>
      <p:cxnSp>
        <p:nvCxnSpPr>
          <p:cNvPr id="272" name="Google Shape;272;p39"/>
          <p:cNvCxnSpPr/>
          <p:nvPr/>
        </p:nvCxnSpPr>
        <p:spPr>
          <a:xfrm>
            <a:off x="4575175" y="2305050"/>
            <a:ext cx="0" cy="2882900"/>
          </a:xfrm>
          <a:prstGeom prst="straightConnector1">
            <a:avLst/>
          </a:prstGeom>
          <a:noFill/>
          <a:ln w="25400" cap="flat" cmpd="sng">
            <a:solidFill>
              <a:srgbClr val="BFBFBF"/>
            </a:solidFill>
            <a:prstDash val="solid"/>
            <a:round/>
            <a:headEnd type="oval" w="lg" len="lg"/>
            <a:tailEnd type="none" w="sm" len="sm"/>
          </a:ln>
        </p:spPr>
      </p:cxnSp>
      <p:cxnSp>
        <p:nvCxnSpPr>
          <p:cNvPr id="273" name="Google Shape;273;p39"/>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274" name="Google Shape;274;p39"/>
          <p:cNvSpPr>
            <a:spLocks noGrp="1"/>
          </p:cNvSpPr>
          <p:nvPr>
            <p:ph type="body" idx="1"/>
          </p:nvPr>
        </p:nvSpPr>
        <p:spPr>
          <a:xfrm>
            <a:off x="4198876" y="3136049"/>
            <a:ext cx="756000" cy="756000"/>
          </a:xfrm>
          <a:prstGeom prst="ellipse">
            <a:avLst/>
          </a:prstGeom>
          <a:noFill/>
          <a:ln w="38100" cap="flat" cmpd="sng">
            <a:solidFill>
              <a:schemeClr val="accent1"/>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5" name="Google Shape;275;p39"/>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6" name="Google Shape;276;p39"/>
          <p:cNvSpPr txBox="1">
            <a:spLocks noGrp="1"/>
          </p:cNvSpPr>
          <p:nvPr>
            <p:ph type="body" idx="2"/>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7" name="Google Shape;277;p39"/>
          <p:cNvSpPr>
            <a:spLocks noGrp="1"/>
          </p:cNvSpPr>
          <p:nvPr>
            <p:ph type="pic" idx="3"/>
          </p:nvPr>
        </p:nvSpPr>
        <p:spPr>
          <a:xfrm>
            <a:off x="5610091" y="2547236"/>
            <a:ext cx="2990983" cy="1956502"/>
          </a:xfrm>
          <a:prstGeom prst="rect">
            <a:avLst/>
          </a:prstGeom>
          <a:solidFill>
            <a:srgbClr val="D8D8D8"/>
          </a:solidFill>
          <a:ln>
            <a:noFill/>
          </a:ln>
        </p:spPr>
      </p:sp>
      <p:sp>
        <p:nvSpPr>
          <p:cNvPr id="278" name="Google Shape;278;p39"/>
          <p:cNvSpPr txBox="1">
            <a:spLocks noGrp="1"/>
          </p:cNvSpPr>
          <p:nvPr>
            <p:ph type="body" idx="4"/>
          </p:nvPr>
        </p:nvSpPr>
        <p:spPr>
          <a:xfrm>
            <a:off x="611188" y="3318768"/>
            <a:ext cx="2994139" cy="366488"/>
          </a:xfrm>
          <a:prstGeom prst="rect">
            <a:avLst/>
          </a:prstGeom>
          <a:noFill/>
          <a:ln>
            <a:noFill/>
          </a:ln>
        </p:spPr>
        <p:txBody>
          <a:bodyPr spcFirstLastPara="1" wrap="square" lIns="144000" tIns="0" rIns="0" bIns="0" anchor="t" anchorCtr="0">
            <a:noAutofit/>
          </a:bodyPr>
          <a:lstStyle>
            <a:lvl1pPr marL="457200" lvl="0" indent="-228600" algn="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9" name="Google Shape;279;p39"/>
          <p:cNvSpPr txBox="1">
            <a:spLocks noGrp="1"/>
          </p:cNvSpPr>
          <p:nvPr>
            <p:ph type="body" idx="5"/>
          </p:nvPr>
        </p:nvSpPr>
        <p:spPr>
          <a:xfrm>
            <a:off x="611188" y="2965175"/>
            <a:ext cx="2994139" cy="288000"/>
          </a:xfrm>
          <a:prstGeom prst="rect">
            <a:avLst/>
          </a:prstGeom>
          <a:noFill/>
          <a:ln>
            <a:noFill/>
          </a:ln>
        </p:spPr>
        <p:txBody>
          <a:bodyPr spcFirstLastPara="1" wrap="square" lIns="144000" tIns="36000" rIns="0" bIns="0" anchor="t" anchorCtr="0">
            <a:noAutofit/>
          </a:bodyPr>
          <a:lstStyle>
            <a:lvl1pPr marL="457200" lvl="0" indent="-228600" algn="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0" name="Google Shape;280;p39"/>
          <p:cNvSpPr txBox="1">
            <a:spLocks noGrp="1"/>
          </p:cNvSpPr>
          <p:nvPr>
            <p:ph type="body" idx="6"/>
          </p:nvPr>
        </p:nvSpPr>
        <p:spPr>
          <a:xfrm>
            <a:off x="611188" y="1732493"/>
            <a:ext cx="7920623" cy="458757"/>
          </a:xfrm>
          <a:prstGeom prst="rect">
            <a:avLst/>
          </a:prstGeom>
          <a:noFill/>
          <a:ln>
            <a:noFill/>
          </a:ln>
        </p:spPr>
        <p:txBody>
          <a:bodyPr spcFirstLastPara="1" wrap="square" lIns="0" tIns="72000" rIns="0" bIns="108000" anchor="t" anchorCtr="0">
            <a:noAutofit/>
          </a:bodyPr>
          <a:lstStyle>
            <a:lvl1pPr marL="457200" lvl="0" indent="-228600" algn="ctr">
              <a:lnSpc>
                <a:spcPct val="100000"/>
              </a:lnSpc>
              <a:spcBef>
                <a:spcPts val="360"/>
              </a:spcBef>
              <a:spcAft>
                <a:spcPts val="0"/>
              </a:spcAft>
              <a:buSzPts val="2070"/>
              <a:buNone/>
              <a:defRPr sz="1800" b="1" cap="none">
                <a:solidFill>
                  <a:srgbClr val="60A534"/>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1" name="Google Shape;281;p39"/>
          <p:cNvSpPr>
            <a:spLocks noGrp="1"/>
          </p:cNvSpPr>
          <p:nvPr>
            <p:ph type="body" idx="7"/>
          </p:nvPr>
        </p:nvSpPr>
        <p:spPr>
          <a:xfrm>
            <a:off x="4279876" y="3217049"/>
            <a:ext cx="594000" cy="594000"/>
          </a:xfrm>
          <a:prstGeom prst="ellipse">
            <a:avLst/>
          </a:prstGeom>
          <a:solidFill>
            <a:srgbClr val="60A534"/>
          </a:solidFill>
          <a:ln>
            <a:noFill/>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mount, Text + Pic_follow-on">
  <p:cSld name="Amount, Text + Pic_follow-on">
    <p:spTree>
      <p:nvGrpSpPr>
        <p:cNvPr id="1" name="Shape 282"/>
        <p:cNvGrpSpPr/>
        <p:nvPr/>
      </p:nvGrpSpPr>
      <p:grpSpPr>
        <a:xfrm>
          <a:off x="0" y="0"/>
          <a:ext cx="0" cy="0"/>
          <a:chOff x="0" y="0"/>
          <a:chExt cx="0" cy="0"/>
        </a:xfrm>
      </p:grpSpPr>
      <p:cxnSp>
        <p:nvCxnSpPr>
          <p:cNvPr id="283" name="Google Shape;283;p40"/>
          <p:cNvCxnSpPr/>
          <p:nvPr/>
        </p:nvCxnSpPr>
        <p:spPr>
          <a:xfrm>
            <a:off x="4575175" y="-96838"/>
            <a:ext cx="0" cy="5240338"/>
          </a:xfrm>
          <a:prstGeom prst="straightConnector1">
            <a:avLst/>
          </a:prstGeom>
          <a:noFill/>
          <a:ln w="25400" cap="flat" cmpd="sng">
            <a:solidFill>
              <a:srgbClr val="BFBFBF"/>
            </a:solidFill>
            <a:prstDash val="solid"/>
            <a:round/>
            <a:headEnd type="oval" w="lg" len="lg"/>
            <a:tailEnd type="none" w="sm" len="sm"/>
          </a:ln>
        </p:spPr>
      </p:cxnSp>
      <p:sp>
        <p:nvSpPr>
          <p:cNvPr id="284" name="Google Shape;284;p40"/>
          <p:cNvSpPr>
            <a:spLocks noGrp="1"/>
          </p:cNvSpPr>
          <p:nvPr>
            <p:ph type="body" idx="1"/>
          </p:nvPr>
        </p:nvSpPr>
        <p:spPr>
          <a:xfrm>
            <a:off x="4198876" y="3136050"/>
            <a:ext cx="756000" cy="756000"/>
          </a:xfrm>
          <a:prstGeom prst="ellipse">
            <a:avLst/>
          </a:prstGeom>
          <a:noFill/>
          <a:ln w="38100" cap="flat" cmpd="sng">
            <a:solidFill>
              <a:schemeClr val="accent1"/>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5" name="Google Shape;285;p40"/>
          <p:cNvSpPr>
            <a:spLocks noGrp="1"/>
          </p:cNvSpPr>
          <p:nvPr>
            <p:ph type="body" idx="2"/>
          </p:nvPr>
        </p:nvSpPr>
        <p:spPr>
          <a:xfrm>
            <a:off x="4279876" y="3217050"/>
            <a:ext cx="594000" cy="594000"/>
          </a:xfrm>
          <a:prstGeom prst="ellipse">
            <a:avLst/>
          </a:prstGeom>
          <a:solidFill>
            <a:srgbClr val="60A534"/>
          </a:solidFill>
          <a:ln>
            <a:noFill/>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6" name="Google Shape;286;p40"/>
          <p:cNvSpPr>
            <a:spLocks noGrp="1"/>
          </p:cNvSpPr>
          <p:nvPr>
            <p:ph type="body" idx="3"/>
          </p:nvPr>
        </p:nvSpPr>
        <p:spPr>
          <a:xfrm>
            <a:off x="4198876" y="1128831"/>
            <a:ext cx="756000" cy="756000"/>
          </a:xfrm>
          <a:prstGeom prst="ellipse">
            <a:avLst/>
          </a:prstGeom>
          <a:noFill/>
          <a:ln w="38100" cap="flat" cmpd="sng">
            <a:solidFill>
              <a:schemeClr val="accent1"/>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7" name="Google Shape;287;p40"/>
          <p:cNvSpPr>
            <a:spLocks noGrp="1"/>
          </p:cNvSpPr>
          <p:nvPr>
            <p:ph type="body" idx="4"/>
          </p:nvPr>
        </p:nvSpPr>
        <p:spPr>
          <a:xfrm>
            <a:off x="4279876" y="1209831"/>
            <a:ext cx="594000" cy="594000"/>
          </a:xfrm>
          <a:prstGeom prst="ellipse">
            <a:avLst/>
          </a:prstGeom>
          <a:solidFill>
            <a:srgbClr val="60A534"/>
          </a:solidFill>
          <a:ln>
            <a:noFill/>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8" name="Google Shape;288;p40"/>
          <p:cNvSpPr txBox="1">
            <a:spLocks noGrp="1"/>
          </p:cNvSpPr>
          <p:nvPr>
            <p:ph type="body" idx="5"/>
          </p:nvPr>
        </p:nvSpPr>
        <p:spPr>
          <a:xfrm>
            <a:off x="5610091" y="1308573"/>
            <a:ext cx="2994139"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9" name="Google Shape;289;p40"/>
          <p:cNvSpPr txBox="1">
            <a:spLocks noGrp="1"/>
          </p:cNvSpPr>
          <p:nvPr>
            <p:ph type="body" idx="6"/>
          </p:nvPr>
        </p:nvSpPr>
        <p:spPr>
          <a:xfrm>
            <a:off x="5610091" y="954980"/>
            <a:ext cx="2994139"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0" name="Google Shape;290;p40"/>
          <p:cNvSpPr>
            <a:spLocks noGrp="1"/>
          </p:cNvSpPr>
          <p:nvPr>
            <p:ph type="pic" idx="7"/>
          </p:nvPr>
        </p:nvSpPr>
        <p:spPr>
          <a:xfrm>
            <a:off x="5610091" y="2547236"/>
            <a:ext cx="2990983" cy="1956502"/>
          </a:xfrm>
          <a:prstGeom prst="rect">
            <a:avLst/>
          </a:prstGeom>
          <a:solidFill>
            <a:srgbClr val="D8D8D8"/>
          </a:solidFill>
          <a:ln>
            <a:noFill/>
          </a:ln>
        </p:spPr>
      </p:sp>
      <p:sp>
        <p:nvSpPr>
          <p:cNvPr id="291" name="Google Shape;291;p40"/>
          <p:cNvSpPr>
            <a:spLocks noGrp="1"/>
          </p:cNvSpPr>
          <p:nvPr>
            <p:ph type="pic" idx="8"/>
          </p:nvPr>
        </p:nvSpPr>
        <p:spPr>
          <a:xfrm>
            <a:off x="621778" y="540016"/>
            <a:ext cx="2990983" cy="1956502"/>
          </a:xfrm>
          <a:prstGeom prst="rect">
            <a:avLst/>
          </a:prstGeom>
          <a:solidFill>
            <a:srgbClr val="D8D8D8"/>
          </a:solidFill>
          <a:ln>
            <a:noFill/>
          </a:ln>
        </p:spPr>
      </p:sp>
      <p:sp>
        <p:nvSpPr>
          <p:cNvPr id="292" name="Google Shape;292;p40"/>
          <p:cNvSpPr txBox="1">
            <a:spLocks noGrp="1"/>
          </p:cNvSpPr>
          <p:nvPr>
            <p:ph type="body" idx="9"/>
          </p:nvPr>
        </p:nvSpPr>
        <p:spPr>
          <a:xfrm>
            <a:off x="611188" y="3318768"/>
            <a:ext cx="2994139" cy="366488"/>
          </a:xfrm>
          <a:prstGeom prst="rect">
            <a:avLst/>
          </a:prstGeom>
          <a:noFill/>
          <a:ln>
            <a:noFill/>
          </a:ln>
        </p:spPr>
        <p:txBody>
          <a:bodyPr spcFirstLastPara="1" wrap="square" lIns="144000" tIns="0" rIns="0" bIns="0" anchor="t" anchorCtr="0">
            <a:noAutofit/>
          </a:bodyPr>
          <a:lstStyle>
            <a:lvl1pPr marL="457200" lvl="0" indent="-228600" algn="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3" name="Google Shape;293;p40"/>
          <p:cNvSpPr txBox="1">
            <a:spLocks noGrp="1"/>
          </p:cNvSpPr>
          <p:nvPr>
            <p:ph type="body" idx="13"/>
          </p:nvPr>
        </p:nvSpPr>
        <p:spPr>
          <a:xfrm>
            <a:off x="611188" y="2965175"/>
            <a:ext cx="2994139" cy="288000"/>
          </a:xfrm>
          <a:prstGeom prst="rect">
            <a:avLst/>
          </a:prstGeom>
          <a:noFill/>
          <a:ln>
            <a:noFill/>
          </a:ln>
        </p:spPr>
        <p:txBody>
          <a:bodyPr spcFirstLastPara="1" wrap="square" lIns="144000" tIns="36000" rIns="0" bIns="0" anchor="t" anchorCtr="0">
            <a:noAutofit/>
          </a:bodyPr>
          <a:lstStyle>
            <a:lvl1pPr marL="457200" lvl="0" indent="-228600" algn="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mount, Text + Pic_final">
  <p:cSld name="Amount, Text + Pic_final">
    <p:spTree>
      <p:nvGrpSpPr>
        <p:cNvPr id="1" name="Shape 294"/>
        <p:cNvGrpSpPr/>
        <p:nvPr/>
      </p:nvGrpSpPr>
      <p:grpSpPr>
        <a:xfrm>
          <a:off x="0" y="0"/>
          <a:ext cx="0" cy="0"/>
          <a:chOff x="0" y="0"/>
          <a:chExt cx="0" cy="0"/>
        </a:xfrm>
      </p:grpSpPr>
      <p:cxnSp>
        <p:nvCxnSpPr>
          <p:cNvPr id="295" name="Google Shape;295;p41"/>
          <p:cNvCxnSpPr/>
          <p:nvPr/>
        </p:nvCxnSpPr>
        <p:spPr>
          <a:xfrm>
            <a:off x="4575175" y="58738"/>
            <a:ext cx="0" cy="3367087"/>
          </a:xfrm>
          <a:prstGeom prst="straightConnector1">
            <a:avLst/>
          </a:prstGeom>
          <a:noFill/>
          <a:ln w="25400" cap="sq" cmpd="sng">
            <a:solidFill>
              <a:srgbClr val="BFBFBF"/>
            </a:solidFill>
            <a:prstDash val="solid"/>
            <a:round/>
            <a:headEnd type="none" w="sm" len="sm"/>
            <a:tailEnd type="oval" w="lg" len="lg"/>
          </a:ln>
        </p:spPr>
      </p:cxnSp>
      <p:sp>
        <p:nvSpPr>
          <p:cNvPr id="296" name="Google Shape;296;p41"/>
          <p:cNvSpPr>
            <a:spLocks noGrp="1"/>
          </p:cNvSpPr>
          <p:nvPr>
            <p:ph type="body" idx="1"/>
          </p:nvPr>
        </p:nvSpPr>
        <p:spPr>
          <a:xfrm>
            <a:off x="4198876" y="1835074"/>
            <a:ext cx="756000" cy="756000"/>
          </a:xfrm>
          <a:prstGeom prst="ellipse">
            <a:avLst/>
          </a:prstGeom>
          <a:noFill/>
          <a:ln w="38100" cap="flat" cmpd="sng">
            <a:solidFill>
              <a:schemeClr val="accent1"/>
            </a:solidFill>
            <a:prstDash val="solid"/>
            <a:round/>
            <a:headEnd type="none" w="sm" len="sm"/>
            <a:tailEnd type="none" w="sm" len="sm"/>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7" name="Google Shape;297;p41"/>
          <p:cNvSpPr txBox="1">
            <a:spLocks noGrp="1"/>
          </p:cNvSpPr>
          <p:nvPr>
            <p:ph type="body" idx="2"/>
          </p:nvPr>
        </p:nvSpPr>
        <p:spPr>
          <a:xfrm>
            <a:off x="611188" y="2025229"/>
            <a:ext cx="2994139" cy="366488"/>
          </a:xfrm>
          <a:prstGeom prst="rect">
            <a:avLst/>
          </a:prstGeom>
          <a:noFill/>
          <a:ln>
            <a:noFill/>
          </a:ln>
        </p:spPr>
        <p:txBody>
          <a:bodyPr spcFirstLastPara="1" wrap="square" lIns="144000" tIns="0" rIns="0" bIns="0" anchor="t" anchorCtr="0">
            <a:noAutofit/>
          </a:bodyPr>
          <a:lstStyle>
            <a:lvl1pPr marL="457200" lvl="0" indent="-228600" algn="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8" name="Google Shape;298;p41"/>
          <p:cNvSpPr txBox="1">
            <a:spLocks noGrp="1"/>
          </p:cNvSpPr>
          <p:nvPr>
            <p:ph type="body" idx="3"/>
          </p:nvPr>
        </p:nvSpPr>
        <p:spPr>
          <a:xfrm>
            <a:off x="611188" y="1671636"/>
            <a:ext cx="2994139" cy="288000"/>
          </a:xfrm>
          <a:prstGeom prst="rect">
            <a:avLst/>
          </a:prstGeom>
          <a:noFill/>
          <a:ln>
            <a:noFill/>
          </a:ln>
        </p:spPr>
        <p:txBody>
          <a:bodyPr spcFirstLastPara="1" wrap="square" lIns="144000" tIns="36000" rIns="0" bIns="0" anchor="t" anchorCtr="0">
            <a:noAutofit/>
          </a:bodyPr>
          <a:lstStyle>
            <a:lvl1pPr marL="457200" lvl="0" indent="-228600" algn="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9" name="Google Shape;299;p41"/>
          <p:cNvSpPr>
            <a:spLocks noGrp="1"/>
          </p:cNvSpPr>
          <p:nvPr>
            <p:ph type="body" idx="4"/>
          </p:nvPr>
        </p:nvSpPr>
        <p:spPr>
          <a:xfrm>
            <a:off x="4279876" y="1916074"/>
            <a:ext cx="594000" cy="594000"/>
          </a:xfrm>
          <a:prstGeom prst="ellipse">
            <a:avLst/>
          </a:prstGeom>
          <a:solidFill>
            <a:srgbClr val="60A534"/>
          </a:solidFill>
          <a:ln>
            <a:noFill/>
          </a:ln>
        </p:spPr>
        <p:txBody>
          <a:bodyPr spcFirstLastPara="1" wrap="square" lIns="0" tIns="0" rIns="0" bIns="0" anchor="ctr" anchorCtr="1">
            <a:noAutofit/>
          </a:bodyPr>
          <a:lstStyle>
            <a:lvl1pPr marL="457200" lvl="0" indent="-228600" algn="ctr">
              <a:lnSpc>
                <a:spcPct val="100000"/>
              </a:lnSpc>
              <a:spcBef>
                <a:spcPts val="200"/>
              </a:spcBef>
              <a:spcAft>
                <a:spcPts val="0"/>
              </a:spcAft>
              <a:buSzPts val="1150"/>
              <a:buNone/>
              <a:defRPr sz="1000" b="1" cap="none">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0" name="Google Shape;300;p41"/>
          <p:cNvSpPr txBox="1">
            <a:spLocks noGrp="1"/>
          </p:cNvSpPr>
          <p:nvPr>
            <p:ph type="body" idx="5"/>
          </p:nvPr>
        </p:nvSpPr>
        <p:spPr>
          <a:xfrm>
            <a:off x="611188" y="3546426"/>
            <a:ext cx="7920623" cy="458757"/>
          </a:xfrm>
          <a:prstGeom prst="rect">
            <a:avLst/>
          </a:prstGeom>
          <a:noFill/>
          <a:ln>
            <a:noFill/>
          </a:ln>
        </p:spPr>
        <p:txBody>
          <a:bodyPr spcFirstLastPara="1" wrap="square" lIns="0" tIns="72000" rIns="0" bIns="108000" anchor="t" anchorCtr="0">
            <a:noAutofit/>
          </a:bodyPr>
          <a:lstStyle>
            <a:lvl1pPr marL="457200" lvl="0" indent="-228600" algn="ctr">
              <a:lnSpc>
                <a:spcPct val="100000"/>
              </a:lnSpc>
              <a:spcBef>
                <a:spcPts val="360"/>
              </a:spcBef>
              <a:spcAft>
                <a:spcPts val="0"/>
              </a:spcAft>
              <a:buSzPts val="2070"/>
              <a:buNone/>
              <a:defRPr sz="1800" b="1" cap="none">
                <a:solidFill>
                  <a:srgbClr val="60A534"/>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1" name="Google Shape;301;p41"/>
          <p:cNvSpPr>
            <a:spLocks noGrp="1"/>
          </p:cNvSpPr>
          <p:nvPr>
            <p:ph type="pic" idx="6"/>
          </p:nvPr>
        </p:nvSpPr>
        <p:spPr>
          <a:xfrm>
            <a:off x="5610091" y="1238826"/>
            <a:ext cx="2990983" cy="1956502"/>
          </a:xfrm>
          <a:prstGeom prst="rect">
            <a:avLst/>
          </a:prstGeom>
          <a:solidFill>
            <a:srgbClr val="D8D8D8"/>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aptop_Title+Content_Right">
  <p:cSld name="Laptop_Title+Content_Right">
    <p:spTree>
      <p:nvGrpSpPr>
        <p:cNvPr id="1" name="Shape 302"/>
        <p:cNvGrpSpPr/>
        <p:nvPr/>
      </p:nvGrpSpPr>
      <p:grpSpPr>
        <a:xfrm>
          <a:off x="0" y="0"/>
          <a:ext cx="0" cy="0"/>
          <a:chOff x="0" y="0"/>
          <a:chExt cx="0" cy="0"/>
        </a:xfrm>
      </p:grpSpPr>
      <p:sp>
        <p:nvSpPr>
          <p:cNvPr id="303" name="Google Shape;303;p42"/>
          <p:cNvSpPr/>
          <p:nvPr/>
        </p:nvSpPr>
        <p:spPr>
          <a:xfrm>
            <a:off x="-762000" y="1035050"/>
            <a:ext cx="5006975" cy="43100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42"/>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305" name="Google Shape;305;p42"/>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42"/>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7" name="Google Shape;307;p42"/>
          <p:cNvSpPr>
            <a:spLocks noGrp="1"/>
          </p:cNvSpPr>
          <p:nvPr>
            <p:ph type="pic" idx="2"/>
          </p:nvPr>
        </p:nvSpPr>
        <p:spPr>
          <a:xfrm>
            <a:off x="-138833" y="1815869"/>
            <a:ext cx="3703320" cy="2302328"/>
          </a:xfrm>
          <a:prstGeom prst="rect">
            <a:avLst/>
          </a:prstGeom>
          <a:noFill/>
          <a:ln>
            <a:noFill/>
          </a:ln>
        </p:spPr>
      </p:sp>
      <p:sp>
        <p:nvSpPr>
          <p:cNvPr id="308" name="Google Shape;308;p42"/>
          <p:cNvSpPr txBox="1">
            <a:spLocks noGrp="1"/>
          </p:cNvSpPr>
          <p:nvPr>
            <p:ph type="body" idx="3"/>
          </p:nvPr>
        </p:nvSpPr>
        <p:spPr>
          <a:xfrm>
            <a:off x="4900813" y="2434302"/>
            <a:ext cx="3559016"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9" name="Google Shape;309;p42"/>
          <p:cNvSpPr txBox="1">
            <a:spLocks noGrp="1"/>
          </p:cNvSpPr>
          <p:nvPr>
            <p:ph type="body" idx="4"/>
          </p:nvPr>
        </p:nvSpPr>
        <p:spPr>
          <a:xfrm>
            <a:off x="4900813" y="2080709"/>
            <a:ext cx="3559016"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aptop_Title+Content_Left">
  <p:cSld name="Laptop_Title+Content_Left">
    <p:spTree>
      <p:nvGrpSpPr>
        <p:cNvPr id="1" name="Shape 310"/>
        <p:cNvGrpSpPr/>
        <p:nvPr/>
      </p:nvGrpSpPr>
      <p:grpSpPr>
        <a:xfrm>
          <a:off x="0" y="0"/>
          <a:ext cx="0" cy="0"/>
          <a:chOff x="0" y="0"/>
          <a:chExt cx="0" cy="0"/>
        </a:xfrm>
      </p:grpSpPr>
      <p:sp>
        <p:nvSpPr>
          <p:cNvPr id="311" name="Google Shape;311;p43"/>
          <p:cNvSpPr/>
          <p:nvPr/>
        </p:nvSpPr>
        <p:spPr>
          <a:xfrm>
            <a:off x="4992688" y="1035050"/>
            <a:ext cx="5006975" cy="43100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43"/>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313" name="Google Shape;313;p43"/>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4" name="Google Shape;314;p43"/>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5" name="Google Shape;315;p43"/>
          <p:cNvSpPr>
            <a:spLocks noGrp="1"/>
          </p:cNvSpPr>
          <p:nvPr>
            <p:ph type="pic" idx="2"/>
          </p:nvPr>
        </p:nvSpPr>
        <p:spPr>
          <a:xfrm>
            <a:off x="5615193" y="1815869"/>
            <a:ext cx="3703320" cy="2302328"/>
          </a:xfrm>
          <a:prstGeom prst="rect">
            <a:avLst/>
          </a:prstGeom>
          <a:noFill/>
          <a:ln>
            <a:noFill/>
          </a:ln>
        </p:spPr>
      </p:sp>
      <p:sp>
        <p:nvSpPr>
          <p:cNvPr id="316" name="Google Shape;316;p43"/>
          <p:cNvSpPr txBox="1">
            <a:spLocks noGrp="1"/>
          </p:cNvSpPr>
          <p:nvPr>
            <p:ph type="body" idx="3"/>
          </p:nvPr>
        </p:nvSpPr>
        <p:spPr>
          <a:xfrm>
            <a:off x="752554" y="2434302"/>
            <a:ext cx="3559016" cy="366488"/>
          </a:xfrm>
          <a:prstGeom prst="rect">
            <a:avLst/>
          </a:prstGeom>
          <a:noFill/>
          <a:ln>
            <a:noFill/>
          </a:ln>
        </p:spPr>
        <p:txBody>
          <a:bodyPr spcFirstLastPara="1" wrap="square" lIns="144000" tIns="0" rIns="0" bIns="0" anchor="t" anchorCtr="0">
            <a:noAutofit/>
          </a:bodyPr>
          <a:lstStyle>
            <a:lvl1pPr marL="457200" lvl="0" indent="-228600" algn="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17" name="Google Shape;317;p43"/>
          <p:cNvSpPr txBox="1">
            <a:spLocks noGrp="1"/>
          </p:cNvSpPr>
          <p:nvPr>
            <p:ph type="body" idx="4"/>
          </p:nvPr>
        </p:nvSpPr>
        <p:spPr>
          <a:xfrm>
            <a:off x="752554" y="2080709"/>
            <a:ext cx="3559016" cy="288000"/>
          </a:xfrm>
          <a:prstGeom prst="rect">
            <a:avLst/>
          </a:prstGeom>
          <a:noFill/>
          <a:ln>
            <a:noFill/>
          </a:ln>
        </p:spPr>
        <p:txBody>
          <a:bodyPr spcFirstLastPara="1" wrap="square" lIns="144000" tIns="36000" rIns="0" bIns="0" anchor="t" anchorCtr="0">
            <a:noAutofit/>
          </a:bodyPr>
          <a:lstStyle>
            <a:lvl1pPr marL="457200" lvl="0" indent="-228600" algn="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and/Phone_Title+Content_Right">
  <p:cSld name="Hand/Phone_Title+Content_Right">
    <p:spTree>
      <p:nvGrpSpPr>
        <p:cNvPr id="1" name="Shape 318"/>
        <p:cNvGrpSpPr/>
        <p:nvPr/>
      </p:nvGrpSpPr>
      <p:grpSpPr>
        <a:xfrm>
          <a:off x="0" y="0"/>
          <a:ext cx="0" cy="0"/>
          <a:chOff x="0" y="0"/>
          <a:chExt cx="0" cy="0"/>
        </a:xfrm>
      </p:grpSpPr>
      <p:sp>
        <p:nvSpPr>
          <p:cNvPr id="319" name="Google Shape;319;p44" descr="iphone-mockup-white.png"/>
          <p:cNvSpPr/>
          <p:nvPr/>
        </p:nvSpPr>
        <p:spPr>
          <a:xfrm>
            <a:off x="0" y="1573213"/>
            <a:ext cx="4352925" cy="45989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44"/>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321" name="Google Shape;321;p44"/>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2" name="Google Shape;322;p44"/>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3" name="Google Shape;323;p44"/>
          <p:cNvSpPr txBox="1">
            <a:spLocks noGrp="1"/>
          </p:cNvSpPr>
          <p:nvPr>
            <p:ph type="body" idx="2"/>
          </p:nvPr>
        </p:nvSpPr>
        <p:spPr>
          <a:xfrm>
            <a:off x="4900813" y="2434302"/>
            <a:ext cx="3559016" cy="366488"/>
          </a:xfrm>
          <a:prstGeom prst="rect">
            <a:avLst/>
          </a:prstGeom>
          <a:noFill/>
          <a:ln>
            <a:noFill/>
          </a:ln>
        </p:spPr>
        <p:txBody>
          <a:bodyPr spcFirstLastPara="1" wrap="square" lIns="144000" tIns="0" rIns="0" bIns="0" anchor="t" anchorCtr="0">
            <a:noAutofit/>
          </a:bodyPr>
          <a:lstStyle>
            <a:lvl1pPr marL="457200" lvl="0" indent="-228600" algn="l">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4" name="Google Shape;324;p44"/>
          <p:cNvSpPr txBox="1">
            <a:spLocks noGrp="1"/>
          </p:cNvSpPr>
          <p:nvPr>
            <p:ph type="body" idx="3"/>
          </p:nvPr>
        </p:nvSpPr>
        <p:spPr>
          <a:xfrm>
            <a:off x="4900813" y="2080709"/>
            <a:ext cx="3559016" cy="288000"/>
          </a:xfrm>
          <a:prstGeom prst="rect">
            <a:avLst/>
          </a:prstGeom>
          <a:noFill/>
          <a:ln>
            <a:noFill/>
          </a:ln>
        </p:spPr>
        <p:txBody>
          <a:bodyPr spcFirstLastPara="1" wrap="square" lIns="144000" tIns="36000" rIns="0" bIns="0" anchor="t" anchorCtr="0">
            <a:noAutofit/>
          </a:bodyPr>
          <a:lstStyle>
            <a:lvl1pPr marL="457200" lvl="0" indent="-228600" algn="l">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5" name="Google Shape;325;p44"/>
          <p:cNvSpPr>
            <a:spLocks noGrp="1"/>
          </p:cNvSpPr>
          <p:nvPr>
            <p:ph type="pic" idx="4"/>
          </p:nvPr>
        </p:nvSpPr>
        <p:spPr>
          <a:xfrm rot="1145186" flipH="1">
            <a:off x="2218049" y="2004897"/>
            <a:ext cx="1199387" cy="1992635"/>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honess_Title+Content_Centred">
  <p:cSld name="Phoness_Title+Content_Centred">
    <p:spTree>
      <p:nvGrpSpPr>
        <p:cNvPr id="1" name="Shape 326"/>
        <p:cNvGrpSpPr/>
        <p:nvPr/>
      </p:nvGrpSpPr>
      <p:grpSpPr>
        <a:xfrm>
          <a:off x="0" y="0"/>
          <a:ext cx="0" cy="0"/>
          <a:chOff x="0" y="0"/>
          <a:chExt cx="0" cy="0"/>
        </a:xfrm>
      </p:grpSpPr>
      <p:cxnSp>
        <p:nvCxnSpPr>
          <p:cNvPr id="327" name="Google Shape;327;p45"/>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328" name="Google Shape;328;p45" descr="image4.png"/>
          <p:cNvSpPr/>
          <p:nvPr/>
        </p:nvSpPr>
        <p:spPr>
          <a:xfrm>
            <a:off x="531813" y="898525"/>
            <a:ext cx="1819275" cy="3851275"/>
          </a:xfrm>
          <a:custGeom>
            <a:avLst/>
            <a:gdLst/>
            <a:ahLst/>
            <a:cxnLst/>
            <a:rect l="l" t="t" r="r" b="b"/>
            <a:pathLst>
              <a:path w="21600" h="21600" extrusionOk="0">
                <a:moveTo>
                  <a:pt x="0" y="0"/>
                </a:moveTo>
                <a:lnTo>
                  <a:pt x="21599" y="0"/>
                </a:lnTo>
                <a:lnTo>
                  <a:pt x="21599" y="21600"/>
                </a:lnTo>
                <a:lnTo>
                  <a:pt x="0" y="21600"/>
                </a:lnTo>
                <a:lnTo>
                  <a:pt x="0" y="0"/>
                </a:lnTo>
                <a:close/>
              </a:path>
            </a:pathLst>
          </a:custGeom>
          <a:noFill/>
          <a:ln w="25400" cap="flat" cmpd="sng">
            <a:solidFill>
              <a:srgbClr val="000000">
                <a:alpha val="0"/>
              </a:srgbClr>
            </a:solidFill>
            <a:prstDash val="solid"/>
            <a:miter lim="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45" descr="image4.png"/>
          <p:cNvSpPr/>
          <p:nvPr/>
        </p:nvSpPr>
        <p:spPr>
          <a:xfrm>
            <a:off x="6858000" y="898525"/>
            <a:ext cx="1820863" cy="3851275"/>
          </a:xfrm>
          <a:custGeom>
            <a:avLst/>
            <a:gdLst/>
            <a:ahLst/>
            <a:cxnLst/>
            <a:rect l="l" t="t" r="r" b="b"/>
            <a:pathLst>
              <a:path w="21600" h="21600" extrusionOk="0">
                <a:moveTo>
                  <a:pt x="0" y="0"/>
                </a:moveTo>
                <a:lnTo>
                  <a:pt x="21599" y="0"/>
                </a:lnTo>
                <a:lnTo>
                  <a:pt x="21599" y="21600"/>
                </a:lnTo>
                <a:lnTo>
                  <a:pt x="0" y="21600"/>
                </a:lnTo>
                <a:lnTo>
                  <a:pt x="0" y="0"/>
                </a:lnTo>
                <a:close/>
              </a:path>
            </a:pathLst>
          </a:custGeom>
          <a:noFill/>
          <a:ln w="25400" cap="flat" cmpd="sng">
            <a:solidFill>
              <a:srgbClr val="000000">
                <a:alpha val="0"/>
              </a:srgbClr>
            </a:solidFill>
            <a:prstDash val="solid"/>
            <a:miter lim="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45"/>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31" name="Google Shape;331;p45"/>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2" name="Google Shape;332;p45"/>
          <p:cNvSpPr txBox="1">
            <a:spLocks noGrp="1"/>
          </p:cNvSpPr>
          <p:nvPr>
            <p:ph type="body" idx="2"/>
          </p:nvPr>
        </p:nvSpPr>
        <p:spPr>
          <a:xfrm>
            <a:off x="2820848" y="2434302"/>
            <a:ext cx="3559016" cy="366488"/>
          </a:xfrm>
          <a:prstGeom prst="rect">
            <a:avLst/>
          </a:prstGeom>
          <a:noFill/>
          <a:ln>
            <a:noFill/>
          </a:ln>
        </p:spPr>
        <p:txBody>
          <a:bodyPr spcFirstLastPara="1" wrap="square" lIns="144000" tIns="0" rIns="0" bIns="0" anchor="t" anchorCtr="0">
            <a:noAutofit/>
          </a:bodyPr>
          <a:lstStyle>
            <a:lvl1pPr marL="457200" lvl="0" indent="-228600" algn="ctr">
              <a:lnSpc>
                <a:spcPct val="100000"/>
              </a:lnSpc>
              <a:spcBef>
                <a:spcPts val="200"/>
              </a:spcBef>
              <a:spcAft>
                <a:spcPts val="0"/>
              </a:spcAft>
              <a:buSzPts val="1150"/>
              <a:buNone/>
              <a:defRPr sz="1000"/>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3" name="Google Shape;333;p45"/>
          <p:cNvSpPr txBox="1">
            <a:spLocks noGrp="1"/>
          </p:cNvSpPr>
          <p:nvPr>
            <p:ph type="body" idx="3"/>
          </p:nvPr>
        </p:nvSpPr>
        <p:spPr>
          <a:xfrm>
            <a:off x="2820848" y="2080709"/>
            <a:ext cx="3559016" cy="288000"/>
          </a:xfrm>
          <a:prstGeom prst="rect">
            <a:avLst/>
          </a:prstGeom>
          <a:noFill/>
          <a:ln>
            <a:noFill/>
          </a:ln>
        </p:spPr>
        <p:txBody>
          <a:bodyPr spcFirstLastPara="1" wrap="square" lIns="144000" tIns="36000" rIns="0" bIns="0" anchor="t" anchorCtr="0">
            <a:noAutofit/>
          </a:bodyPr>
          <a:lstStyle>
            <a:lvl1pPr marL="457200" lvl="0" indent="-228600" algn="ctr">
              <a:lnSpc>
                <a:spcPct val="100000"/>
              </a:lnSpc>
              <a:spcBef>
                <a:spcPts val="200"/>
              </a:spcBef>
              <a:spcAft>
                <a:spcPts val="0"/>
              </a:spcAft>
              <a:buSzPts val="1150"/>
              <a:buNone/>
              <a:defRPr sz="1000" b="1"/>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4" name="Google Shape;334;p45"/>
          <p:cNvSpPr>
            <a:spLocks noGrp="1"/>
          </p:cNvSpPr>
          <p:nvPr>
            <p:ph type="pic" idx="4"/>
          </p:nvPr>
        </p:nvSpPr>
        <p:spPr>
          <a:xfrm>
            <a:off x="706179" y="1618419"/>
            <a:ext cx="1470582" cy="2369074"/>
          </a:xfrm>
          <a:prstGeom prst="rect">
            <a:avLst/>
          </a:prstGeom>
          <a:noFill/>
          <a:ln>
            <a:noFill/>
          </a:ln>
        </p:spPr>
      </p:sp>
      <p:sp>
        <p:nvSpPr>
          <p:cNvPr id="335" name="Google Shape;335;p45"/>
          <p:cNvSpPr>
            <a:spLocks noGrp="1"/>
          </p:cNvSpPr>
          <p:nvPr>
            <p:ph type="pic" idx="5"/>
          </p:nvPr>
        </p:nvSpPr>
        <p:spPr>
          <a:xfrm>
            <a:off x="7033934" y="1618419"/>
            <a:ext cx="1470582" cy="2369074"/>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harts">
  <p:cSld name="Charts">
    <p:spTree>
      <p:nvGrpSpPr>
        <p:cNvPr id="1" name="Shape 336"/>
        <p:cNvGrpSpPr/>
        <p:nvPr/>
      </p:nvGrpSpPr>
      <p:grpSpPr>
        <a:xfrm>
          <a:off x="0" y="0"/>
          <a:ext cx="0" cy="0"/>
          <a:chOff x="0" y="0"/>
          <a:chExt cx="0" cy="0"/>
        </a:xfrm>
      </p:grpSpPr>
      <p:cxnSp>
        <p:nvCxnSpPr>
          <p:cNvPr id="337" name="Google Shape;337;p46"/>
          <p:cNvCxnSpPr/>
          <p:nvPr/>
        </p:nvCxnSpPr>
        <p:spPr>
          <a:xfrm>
            <a:off x="4349750" y="561975"/>
            <a:ext cx="434975" cy="0"/>
          </a:xfrm>
          <a:prstGeom prst="straightConnector1">
            <a:avLst/>
          </a:prstGeom>
          <a:noFill/>
          <a:ln w="76200" cap="flat" cmpd="sng">
            <a:solidFill>
              <a:srgbClr val="60A534"/>
            </a:solidFill>
            <a:prstDash val="solid"/>
            <a:round/>
            <a:headEnd type="none" w="sm" len="sm"/>
            <a:tailEnd type="none" w="sm" len="sm"/>
          </a:ln>
        </p:spPr>
      </p:cxnSp>
      <p:sp>
        <p:nvSpPr>
          <p:cNvPr id="338" name="Google Shape;338;p46"/>
          <p:cNvSpPr txBox="1">
            <a:spLocks noGrp="1"/>
          </p:cNvSpPr>
          <p:nvPr>
            <p:ph type="title"/>
          </p:nvPr>
        </p:nvSpPr>
        <p:spPr>
          <a:xfrm>
            <a:off x="611188" y="512763"/>
            <a:ext cx="7989887" cy="706311"/>
          </a:xfrm>
          <a:prstGeom prst="rect">
            <a:avLst/>
          </a:prstGeom>
          <a:noFill/>
          <a:ln>
            <a:noFill/>
          </a:ln>
        </p:spPr>
        <p:txBody>
          <a:bodyPr spcFirstLastPara="1" wrap="square" lIns="108000" tIns="180000" rIns="108000" bIns="108000" anchor="t" anchorCtr="0">
            <a:sp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39" name="Google Shape;339;p46"/>
          <p:cNvSpPr txBox="1">
            <a:spLocks noGrp="1"/>
          </p:cNvSpPr>
          <p:nvPr>
            <p:ph type="body" idx="1"/>
          </p:nvPr>
        </p:nvSpPr>
        <p:spPr>
          <a:xfrm>
            <a:off x="611188" y="1060760"/>
            <a:ext cx="7989887" cy="433553"/>
          </a:xfrm>
          <a:prstGeom prst="rect">
            <a:avLst/>
          </a:prstGeom>
          <a:noFill/>
          <a:ln>
            <a:noFill/>
          </a:ln>
        </p:spPr>
        <p:txBody>
          <a:bodyPr spcFirstLastPara="1" wrap="square" lIns="91425" tIns="108000" rIns="91425" bIns="108000" anchor="t" anchorCtr="0">
            <a:spAutoFit/>
          </a:bodyPr>
          <a:lstStyle>
            <a:lvl1pPr marL="457200" lvl="0" indent="-228600" algn="ctr">
              <a:lnSpc>
                <a:spcPct val="100000"/>
              </a:lnSpc>
              <a:spcBef>
                <a:spcPts val="280"/>
              </a:spcBef>
              <a:spcAft>
                <a:spcPts val="0"/>
              </a:spcAft>
              <a:buSzPts val="1610"/>
              <a:buNone/>
              <a:defRPr sz="1400">
                <a:solidFill>
                  <a:schemeClr val="dk1"/>
                </a:solidFill>
              </a:defRPr>
            </a:lvl1pPr>
            <a:lvl2pPr marL="914400" lvl="1" indent="-228600" algn="l">
              <a:lnSpc>
                <a:spcPct val="100000"/>
              </a:lnSpc>
              <a:spcBef>
                <a:spcPts val="240"/>
              </a:spcBef>
              <a:spcAft>
                <a:spcPts val="0"/>
              </a:spcAft>
              <a:buSzPts val="1200"/>
              <a:buNone/>
              <a:defRPr/>
            </a:lvl2pPr>
            <a:lvl3pPr marL="1371600" lvl="2" indent="-228600" algn="l">
              <a:lnSpc>
                <a:spcPct val="100000"/>
              </a:lnSpc>
              <a:spcBef>
                <a:spcPts val="220"/>
              </a:spcBef>
              <a:spcAft>
                <a:spcPts val="0"/>
              </a:spcAft>
              <a:buSzPts val="935"/>
              <a:buNone/>
              <a:defRPr/>
            </a:lvl3pPr>
            <a:lvl4pPr marL="1828800" lvl="3" indent="-228600" algn="l">
              <a:lnSpc>
                <a:spcPct val="100000"/>
              </a:lnSpc>
              <a:spcBef>
                <a:spcPts val="200"/>
              </a:spcBef>
              <a:spcAft>
                <a:spcPts val="0"/>
              </a:spcAft>
              <a:buClr>
                <a:schemeClr val="dk1"/>
              </a:buClr>
              <a:buSzPts val="1000"/>
              <a:buNone/>
              <a:defRPr/>
            </a:lvl4pPr>
            <a:lvl5pPr marL="2286000" lvl="4" indent="-228600" algn="l">
              <a:lnSpc>
                <a:spcPct val="100000"/>
              </a:lnSpc>
              <a:spcBef>
                <a:spcPts val="200"/>
              </a:spcBef>
              <a:spcAft>
                <a:spcPts val="0"/>
              </a:spcAft>
              <a:buClr>
                <a:schemeClr val="dk1"/>
              </a:buClr>
              <a:buSzPts val="1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5">
          <p15:clr>
            <a:srgbClr val="FBAE40"/>
          </p15:clr>
        </p15:guide>
        <p15:guide id="2" orient="horz" pos="302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ic with caption">
  <p:cSld name="Blank Pic with caption">
    <p:spTree>
      <p:nvGrpSpPr>
        <p:cNvPr id="1" name="Shape 340"/>
        <p:cNvGrpSpPr/>
        <p:nvPr/>
      </p:nvGrpSpPr>
      <p:grpSpPr>
        <a:xfrm>
          <a:off x="0" y="0"/>
          <a:ext cx="0" cy="0"/>
          <a:chOff x="0" y="0"/>
          <a:chExt cx="0" cy="0"/>
        </a:xfrm>
      </p:grpSpPr>
      <p:sp>
        <p:nvSpPr>
          <p:cNvPr id="341" name="Google Shape;341;p47"/>
          <p:cNvSpPr>
            <a:spLocks noGrp="1"/>
          </p:cNvSpPr>
          <p:nvPr>
            <p:ph type="pic" idx="2"/>
          </p:nvPr>
        </p:nvSpPr>
        <p:spPr>
          <a:xfrm>
            <a:off x="-36000" y="-36000"/>
            <a:ext cx="9216000" cy="5220000"/>
          </a:xfrm>
          <a:prstGeom prst="rect">
            <a:avLst/>
          </a:prstGeom>
          <a:noFill/>
          <a:ln>
            <a:noFill/>
          </a:ln>
        </p:spPr>
      </p:sp>
      <p:sp>
        <p:nvSpPr>
          <p:cNvPr id="342" name="Google Shape;342;p47"/>
          <p:cNvSpPr txBox="1">
            <a:spLocks noGrp="1"/>
          </p:cNvSpPr>
          <p:nvPr>
            <p:ph type="body" idx="1"/>
          </p:nvPr>
        </p:nvSpPr>
        <p:spPr>
          <a:xfrm>
            <a:off x="614363" y="4785825"/>
            <a:ext cx="7541952" cy="359713"/>
          </a:xfrm>
          <a:prstGeom prst="rect">
            <a:avLst/>
          </a:prstGeom>
          <a:noFill/>
          <a:ln>
            <a:noFill/>
          </a:ln>
        </p:spPr>
        <p:txBody>
          <a:bodyPr spcFirstLastPara="1" wrap="square" lIns="0" tIns="0" rIns="144000" bIns="0" anchor="t" anchorCtr="0">
            <a:noAutofit/>
          </a:bodyPr>
          <a:lstStyle>
            <a:lvl1pPr marL="457200" marR="0" lvl="0" indent="-228600" algn="l">
              <a:lnSpc>
                <a:spcPct val="100000"/>
              </a:lnSpc>
              <a:spcBef>
                <a:spcPts val="160"/>
              </a:spcBef>
              <a:spcAft>
                <a:spcPts val="0"/>
              </a:spcAft>
              <a:buClr>
                <a:schemeClr val="lt1"/>
              </a:buClr>
              <a:buSzPts val="800"/>
              <a:buFont typeface="Arial"/>
              <a:buNone/>
              <a:defRPr sz="800" b="0">
                <a:solidFill>
                  <a:schemeClr val="lt1"/>
                </a:solidFill>
              </a:defRPr>
            </a:lvl1pPr>
            <a:lvl2pPr marL="914400" lvl="1" indent="-342900" algn="l">
              <a:lnSpc>
                <a:spcPct val="100000"/>
              </a:lnSpc>
              <a:spcBef>
                <a:spcPts val="360"/>
              </a:spcBef>
              <a:spcAft>
                <a:spcPts val="0"/>
              </a:spcAft>
              <a:buSzPts val="1800"/>
              <a:buChar char="−"/>
              <a:defRPr/>
            </a:lvl2pPr>
            <a:lvl3pPr marL="1371600" lvl="2" indent="-325755" algn="l">
              <a:lnSpc>
                <a:spcPct val="100000"/>
              </a:lnSpc>
              <a:spcBef>
                <a:spcPts val="360"/>
              </a:spcBef>
              <a:spcAft>
                <a:spcPts val="0"/>
              </a:spcAft>
              <a:buSzPts val="153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 option 1">
  <p:cSld name="Pic option 1">
    <p:spTree>
      <p:nvGrpSpPr>
        <p:cNvPr id="1" name="Shape 343"/>
        <p:cNvGrpSpPr/>
        <p:nvPr/>
      </p:nvGrpSpPr>
      <p:grpSpPr>
        <a:xfrm>
          <a:off x="0" y="0"/>
          <a:ext cx="0" cy="0"/>
          <a:chOff x="0" y="0"/>
          <a:chExt cx="0" cy="0"/>
        </a:xfrm>
      </p:grpSpPr>
      <p:pic>
        <p:nvPicPr>
          <p:cNvPr id="344" name="Google Shape;344;p48" descr="power point slide images.jpg"/>
          <p:cNvPicPr preferRelativeResize="0"/>
          <p:nvPr/>
        </p:nvPicPr>
        <p:blipFill rotWithShape="1">
          <a:blip r:embed="rId2">
            <a:alphaModFix/>
          </a:blip>
          <a:srcRect/>
          <a:stretch/>
        </p:blipFill>
        <p:spPr>
          <a:xfrm>
            <a:off x="-252000" y="-198000"/>
            <a:ext cx="9875520" cy="5554980"/>
          </a:xfrm>
          <a:prstGeom prst="rect">
            <a:avLst/>
          </a:prstGeom>
          <a:noFill/>
          <a:ln>
            <a:noFill/>
          </a:ln>
        </p:spPr>
      </p:pic>
      <p:sp>
        <p:nvSpPr>
          <p:cNvPr id="345" name="Google Shape;345;p48"/>
          <p:cNvSpPr txBox="1"/>
          <p:nvPr/>
        </p:nvSpPr>
        <p:spPr>
          <a:xfrm>
            <a:off x="611187" y="4824000"/>
            <a:ext cx="7707968" cy="233361"/>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Supplying clean water in a displaced peoples camp, Nigeria. Image: Tommy Trenchard/Oxfam</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8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 option 2">
  <p:cSld name="Pic option 2">
    <p:spTree>
      <p:nvGrpSpPr>
        <p:cNvPr id="1" name="Shape 346"/>
        <p:cNvGrpSpPr/>
        <p:nvPr/>
      </p:nvGrpSpPr>
      <p:grpSpPr>
        <a:xfrm>
          <a:off x="0" y="0"/>
          <a:ext cx="0" cy="0"/>
          <a:chOff x="0" y="0"/>
          <a:chExt cx="0" cy="0"/>
        </a:xfrm>
      </p:grpSpPr>
      <p:pic>
        <p:nvPicPr>
          <p:cNvPr id="347" name="Google Shape;347;p49" descr="power point slide images2.jpg"/>
          <p:cNvPicPr preferRelativeResize="0"/>
          <p:nvPr/>
        </p:nvPicPr>
        <p:blipFill rotWithShape="1">
          <a:blip r:embed="rId2">
            <a:alphaModFix/>
          </a:blip>
          <a:srcRect/>
          <a:stretch/>
        </p:blipFill>
        <p:spPr>
          <a:xfrm>
            <a:off x="-252000" y="-198000"/>
            <a:ext cx="9875520" cy="5554980"/>
          </a:xfrm>
          <a:prstGeom prst="rect">
            <a:avLst/>
          </a:prstGeom>
          <a:noFill/>
          <a:ln>
            <a:noFill/>
          </a:ln>
        </p:spPr>
      </p:pic>
      <p:sp>
        <p:nvSpPr>
          <p:cNvPr id="348" name="Google Shape;348;p49"/>
          <p:cNvSpPr txBox="1"/>
          <p:nvPr/>
        </p:nvSpPr>
        <p:spPr>
          <a:xfrm>
            <a:off x="611188" y="4824000"/>
            <a:ext cx="5372100" cy="233362"/>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Supporting displaced families with water and sanitation in Iraq. Image: Tommy Trenchard/Oxfam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 option 3">
  <p:cSld name="Pic option 3">
    <p:spTree>
      <p:nvGrpSpPr>
        <p:cNvPr id="1" name="Shape 349"/>
        <p:cNvGrpSpPr/>
        <p:nvPr/>
      </p:nvGrpSpPr>
      <p:grpSpPr>
        <a:xfrm>
          <a:off x="0" y="0"/>
          <a:ext cx="0" cy="0"/>
          <a:chOff x="0" y="0"/>
          <a:chExt cx="0" cy="0"/>
        </a:xfrm>
      </p:grpSpPr>
      <p:pic>
        <p:nvPicPr>
          <p:cNvPr id="350" name="Google Shape;350;p50" descr="power point slide images3.jpg"/>
          <p:cNvPicPr preferRelativeResize="0"/>
          <p:nvPr/>
        </p:nvPicPr>
        <p:blipFill rotWithShape="1">
          <a:blip r:embed="rId2">
            <a:alphaModFix/>
          </a:blip>
          <a:srcRect/>
          <a:stretch/>
        </p:blipFill>
        <p:spPr>
          <a:xfrm>
            <a:off x="-252000" y="-198000"/>
            <a:ext cx="9875520" cy="5554980"/>
          </a:xfrm>
          <a:prstGeom prst="rect">
            <a:avLst/>
          </a:prstGeom>
          <a:noFill/>
          <a:ln>
            <a:noFill/>
          </a:ln>
        </p:spPr>
      </p:pic>
      <p:sp>
        <p:nvSpPr>
          <p:cNvPr id="351" name="Google Shape;351;p50"/>
          <p:cNvSpPr txBox="1"/>
          <p:nvPr/>
        </p:nvSpPr>
        <p:spPr>
          <a:xfrm>
            <a:off x="611188" y="4824000"/>
            <a:ext cx="5372100" cy="233362"/>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Distributing food parcels to Rohingya refugees in Bangladesh. Image: Tommy Trenchard/Oxfam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ic option 4">
  <p:cSld name="Pic option 4">
    <p:spTree>
      <p:nvGrpSpPr>
        <p:cNvPr id="1" name="Shape 352"/>
        <p:cNvGrpSpPr/>
        <p:nvPr/>
      </p:nvGrpSpPr>
      <p:grpSpPr>
        <a:xfrm>
          <a:off x="0" y="0"/>
          <a:ext cx="0" cy="0"/>
          <a:chOff x="0" y="0"/>
          <a:chExt cx="0" cy="0"/>
        </a:xfrm>
      </p:grpSpPr>
      <p:sp>
        <p:nvSpPr>
          <p:cNvPr id="353" name="Google Shape;353;p51" descr="power point slide images4.jpg"/>
          <p:cNvSpPr/>
          <p:nvPr/>
        </p:nvSpPr>
        <p:spPr>
          <a:xfrm>
            <a:off x="-252000" y="-198000"/>
            <a:ext cx="9875520" cy="55549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1"/>
          <p:cNvSpPr txBox="1"/>
          <p:nvPr/>
        </p:nvSpPr>
        <p:spPr>
          <a:xfrm>
            <a:off x="611188" y="4825197"/>
            <a:ext cx="5372100" cy="232165"/>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Rebuilding the Saadiya water system in Iraq after ISIS left. Image: Tommy Trenchard/Oxfam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ic option 5">
  <p:cSld name="Pic option 5">
    <p:spTree>
      <p:nvGrpSpPr>
        <p:cNvPr id="1" name="Shape 355"/>
        <p:cNvGrpSpPr/>
        <p:nvPr/>
      </p:nvGrpSpPr>
      <p:grpSpPr>
        <a:xfrm>
          <a:off x="0" y="0"/>
          <a:ext cx="0" cy="0"/>
          <a:chOff x="0" y="0"/>
          <a:chExt cx="0" cy="0"/>
        </a:xfrm>
      </p:grpSpPr>
      <p:pic>
        <p:nvPicPr>
          <p:cNvPr id="356" name="Google Shape;356;p52" descr="power point slide images5.jpg"/>
          <p:cNvPicPr preferRelativeResize="0"/>
          <p:nvPr/>
        </p:nvPicPr>
        <p:blipFill rotWithShape="1">
          <a:blip r:embed="rId2">
            <a:alphaModFix/>
          </a:blip>
          <a:srcRect/>
          <a:stretch/>
        </p:blipFill>
        <p:spPr>
          <a:xfrm>
            <a:off x="-252000" y="-198000"/>
            <a:ext cx="9875520" cy="5554980"/>
          </a:xfrm>
          <a:prstGeom prst="rect">
            <a:avLst/>
          </a:prstGeom>
          <a:noFill/>
          <a:ln>
            <a:noFill/>
          </a:ln>
        </p:spPr>
      </p:pic>
      <p:sp>
        <p:nvSpPr>
          <p:cNvPr id="357" name="Google Shape;357;p52"/>
          <p:cNvSpPr txBox="1"/>
          <p:nvPr/>
        </p:nvSpPr>
        <p:spPr>
          <a:xfrm>
            <a:off x="611188" y="4825197"/>
            <a:ext cx="7133077" cy="232165"/>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The supply centre in Bicester ready to respond  with equipment to get clean water back up and running Image: Phil Kirk/Oxfam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ic option 6">
  <p:cSld name="Pic option 6">
    <p:spTree>
      <p:nvGrpSpPr>
        <p:cNvPr id="1" name="Shape 358"/>
        <p:cNvGrpSpPr/>
        <p:nvPr/>
      </p:nvGrpSpPr>
      <p:grpSpPr>
        <a:xfrm>
          <a:off x="0" y="0"/>
          <a:ext cx="0" cy="0"/>
          <a:chOff x="0" y="0"/>
          <a:chExt cx="0" cy="0"/>
        </a:xfrm>
      </p:grpSpPr>
      <p:sp>
        <p:nvSpPr>
          <p:cNvPr id="359" name="Google Shape;359;p53" descr="power point slide images6.jpg"/>
          <p:cNvSpPr/>
          <p:nvPr/>
        </p:nvSpPr>
        <p:spPr>
          <a:xfrm>
            <a:off x="-252000" y="-198000"/>
            <a:ext cx="9875520" cy="55549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3"/>
          <p:cNvSpPr txBox="1"/>
          <p:nvPr/>
        </p:nvSpPr>
        <p:spPr>
          <a:xfrm>
            <a:off x="611188" y="4825197"/>
            <a:ext cx="7379261" cy="232165"/>
          </a:xfrm>
          <a:prstGeom prst="rect">
            <a:avLst/>
          </a:prstGeom>
          <a:noFill/>
          <a:ln>
            <a:noFill/>
          </a:ln>
        </p:spPr>
        <p:txBody>
          <a:bodyPr spcFirstLastPara="1" wrap="square" lIns="0" tIns="0" rIns="180000" bIns="108000"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baseline="30000">
                <a:solidFill>
                  <a:schemeClr val="lt1"/>
                </a:solidFill>
                <a:latin typeface="Arial"/>
                <a:ea typeface="Arial"/>
                <a:cs typeface="Arial"/>
                <a:sym typeface="Arial"/>
              </a:rPr>
              <a:t>Employing local people to help rebuild their communities after the Nepal earthquake. Image: Kieran Doherty/Oxfam</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95549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035575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25037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20129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31931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475648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63249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5475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229668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39065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0725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54297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54297D"/>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95300" y="512763"/>
            <a:ext cx="1757363" cy="706437"/>
          </a:xfrm>
          <a:prstGeom prst="rect">
            <a:avLst/>
          </a:prstGeom>
          <a:noFill/>
          <a:ln>
            <a:noFill/>
          </a:ln>
        </p:spPr>
        <p:txBody>
          <a:bodyPr spcFirstLastPara="1" wrap="square" lIns="108000" tIns="180000" rIns="108000" bIns="108000" anchor="t" anchorCtr="0">
            <a:spAutoFit/>
          </a:bodyPr>
          <a:lstStyle>
            <a:lvl1pPr marR="0" lvl="0" algn="l" rtl="0">
              <a:lnSpc>
                <a:spcPct val="100000"/>
              </a:lnSpc>
              <a:spcBef>
                <a:spcPts val="0"/>
              </a:spcBef>
              <a:spcAft>
                <a:spcPts val="0"/>
              </a:spcAft>
              <a:buClr>
                <a:srgbClr val="000000"/>
              </a:buClr>
              <a:buSzPts val="1400"/>
              <a:buFont typeface="Arial"/>
              <a:buNone/>
              <a:defRPr sz="27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7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7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7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700" b="1"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501650" y="1698625"/>
            <a:ext cx="8087714" cy="2927350"/>
          </a:xfrm>
          <a:prstGeom prst="rect">
            <a:avLst/>
          </a:prstGeom>
          <a:noFill/>
          <a:ln>
            <a:noFill/>
          </a:ln>
        </p:spPr>
        <p:txBody>
          <a:bodyPr spcFirstLastPara="1" wrap="square" lIns="91425" tIns="45700" rIns="91425" bIns="45700" anchor="t" anchorCtr="0">
            <a:noAutofit/>
          </a:bodyPr>
          <a:lstStyle>
            <a:lvl1pPr marL="457200" marR="0" lvl="0" indent="-330835" algn="l" rtl="0">
              <a:lnSpc>
                <a:spcPct val="100000"/>
              </a:lnSpc>
              <a:spcBef>
                <a:spcPts val="280"/>
              </a:spcBef>
              <a:spcAft>
                <a:spcPts val="0"/>
              </a:spcAft>
              <a:buClr>
                <a:schemeClr val="accent1"/>
              </a:buClr>
              <a:buSzPts val="1610"/>
              <a:buFont typeface="Lemon"/>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240"/>
              </a:spcBef>
              <a:spcAft>
                <a:spcPts val="0"/>
              </a:spcAft>
              <a:buClr>
                <a:schemeClr val="accent1"/>
              </a:buClr>
              <a:buSzPts val="1200"/>
              <a:buFont typeface="Arial Black"/>
              <a:buChar char="−"/>
              <a:defRPr sz="1200" b="0" i="0" u="none" strike="noStrike" cap="none">
                <a:solidFill>
                  <a:schemeClr val="dk1"/>
                </a:solidFill>
                <a:latin typeface="Arial"/>
                <a:ea typeface="Arial"/>
                <a:cs typeface="Arial"/>
                <a:sym typeface="Arial"/>
              </a:defRPr>
            </a:lvl2pPr>
            <a:lvl3pPr marL="1371600" marR="0" lvl="2" indent="-287972" algn="l" rtl="0">
              <a:lnSpc>
                <a:spcPct val="100000"/>
              </a:lnSpc>
              <a:spcBef>
                <a:spcPts val="220"/>
              </a:spcBef>
              <a:spcAft>
                <a:spcPts val="0"/>
              </a:spcAft>
              <a:buClr>
                <a:schemeClr val="accent1"/>
              </a:buClr>
              <a:buSzPts val="935"/>
              <a:buFont typeface="Merriweather Sans"/>
              <a:buChar char="◼"/>
              <a:defRPr sz="1100" b="0" i="0" u="none" strike="noStrike" cap="none">
                <a:solidFill>
                  <a:schemeClr val="dk1"/>
                </a:solidFill>
                <a:latin typeface="Arial"/>
                <a:ea typeface="Arial"/>
                <a:cs typeface="Arial"/>
                <a:sym typeface="Arial"/>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5">
          <p15:clr>
            <a:srgbClr val="F26B43"/>
          </p15:clr>
        </p15:guide>
        <p15:guide id="2" pos="5375">
          <p15:clr>
            <a:srgbClr val="F26B43"/>
          </p15:clr>
        </p15:guide>
        <p15:guide id="3" orient="horz" pos="3026">
          <p15:clr>
            <a:srgbClr val="F26B43"/>
          </p15:clr>
        </p15:guide>
        <p15:guide id="4" pos="2880">
          <p15:clr>
            <a:srgbClr val="F26B43"/>
          </p15:clr>
        </p15:guide>
        <p15:guide id="5" orient="horz" pos="327">
          <p15:clr>
            <a:srgbClr val="F26B43"/>
          </p15:clr>
        </p15:guide>
        <p15:guide id="6" orient="horz" pos="2867">
          <p15:clr>
            <a:srgbClr val="F26B43"/>
          </p15:clr>
        </p15:guide>
        <p15:guide id="7" orient="horz" pos="1575">
          <p15:clr>
            <a:srgbClr val="F26B43"/>
          </p15:clr>
        </p15:guide>
        <p15:guide id="8" pos="31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54297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36869553"/>
      </p:ext>
    </p:extLst>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64"/>
        <p:cNvGrpSpPr/>
        <p:nvPr/>
      </p:nvGrpSpPr>
      <p:grpSpPr>
        <a:xfrm>
          <a:off x="0" y="0"/>
          <a:ext cx="0" cy="0"/>
          <a:chOff x="0" y="0"/>
          <a:chExt cx="0" cy="0"/>
        </a:xfrm>
      </p:grpSpPr>
      <p:pic>
        <p:nvPicPr>
          <p:cNvPr id="365" name="Google Shape;365;p54"/>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366" name="Google Shape;366;p54"/>
          <p:cNvSpPr txBox="1"/>
          <p:nvPr/>
        </p:nvSpPr>
        <p:spPr>
          <a:xfrm>
            <a:off x="468924" y="203077"/>
            <a:ext cx="6835500" cy="1957429"/>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Real-life effect of the BNT162b2 vaccine for Coronavirus Disease 2019 (COVID-19)</a:t>
            </a:r>
            <a:endParaRPr sz="3200" b="1" i="0" u="none" strike="noStrike" cap="none">
              <a:solidFill>
                <a:schemeClr val="dk1"/>
              </a:solidFill>
              <a:latin typeface="Arial"/>
              <a:ea typeface="Arial"/>
              <a:cs typeface="Arial"/>
              <a:sym typeface="Arial"/>
            </a:endParaRPr>
          </a:p>
        </p:txBody>
      </p:sp>
      <p:sp>
        <p:nvSpPr>
          <p:cNvPr id="367" name="Google Shape;367;p54"/>
          <p:cNvSpPr txBox="1"/>
          <p:nvPr/>
        </p:nvSpPr>
        <p:spPr>
          <a:xfrm>
            <a:off x="7439240" y="3138872"/>
            <a:ext cx="173477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8CB5F8"/>
                </a:solidFill>
                <a:latin typeface="Ovo"/>
                <a:ea typeface="Ovo"/>
                <a:cs typeface="Ovo"/>
                <a:sym typeface="Ovo"/>
              </a:rPr>
              <a:t>Presented by: </a:t>
            </a:r>
            <a:endParaRPr/>
          </a:p>
          <a:p>
            <a:pPr marL="0" marR="0" lvl="0" indent="0" algn="l" rtl="0">
              <a:lnSpc>
                <a:spcPct val="100000"/>
              </a:lnSpc>
              <a:spcBef>
                <a:spcPts val="0"/>
              </a:spcBef>
              <a:spcAft>
                <a:spcPts val="0"/>
              </a:spcAft>
              <a:buNone/>
            </a:pPr>
            <a:r>
              <a:rPr lang="en-US" sz="1800" b="0" i="0" u="none" strike="noStrike" cap="none">
                <a:solidFill>
                  <a:srgbClr val="8CB5F8"/>
                </a:solidFill>
                <a:latin typeface="Ovo"/>
                <a:ea typeface="Ovo"/>
                <a:cs typeface="Ovo"/>
                <a:sym typeface="Ovo"/>
              </a:rPr>
              <a:t>Ashley Newman</a:t>
            </a:r>
            <a:endParaRPr/>
          </a:p>
          <a:p>
            <a:pPr marL="0" marR="0" lvl="0" indent="0" algn="l" rtl="0">
              <a:lnSpc>
                <a:spcPct val="100000"/>
              </a:lnSpc>
              <a:spcBef>
                <a:spcPts val="0"/>
              </a:spcBef>
              <a:spcAft>
                <a:spcPts val="0"/>
              </a:spcAft>
              <a:buNone/>
            </a:pPr>
            <a:r>
              <a:rPr lang="en-US" sz="1800" b="0" i="0" u="none" strike="noStrike" cap="none">
                <a:solidFill>
                  <a:srgbClr val="8CB5F8"/>
                </a:solidFill>
                <a:latin typeface="Ovo"/>
                <a:ea typeface="Ovo"/>
                <a:cs typeface="Ovo"/>
                <a:sym typeface="Ovo"/>
              </a:rPr>
              <a:t>&amp; Michal </a:t>
            </a:r>
            <a:endParaRPr/>
          </a:p>
          <a:p>
            <a:pPr marL="0" marR="0" lvl="0" indent="0" algn="l" rtl="0">
              <a:lnSpc>
                <a:spcPct val="100000"/>
              </a:lnSpc>
              <a:spcBef>
                <a:spcPts val="0"/>
              </a:spcBef>
              <a:spcAft>
                <a:spcPts val="0"/>
              </a:spcAft>
              <a:buNone/>
            </a:pPr>
            <a:r>
              <a:rPr lang="en-US" sz="1800" b="0" i="0" u="none" strike="noStrike" cap="none">
                <a:solidFill>
                  <a:srgbClr val="8CB5F8"/>
                </a:solidFill>
                <a:latin typeface="Ovo"/>
                <a:ea typeface="Ovo"/>
                <a:cs typeface="Ovo"/>
                <a:sym typeface="Ovo"/>
              </a:rPr>
              <a:t>Weinbaum</a:t>
            </a:r>
            <a:endParaRPr/>
          </a:p>
          <a:p>
            <a:pPr marL="0" marR="0" lvl="0" indent="0" algn="l" rtl="0">
              <a:lnSpc>
                <a:spcPct val="100000"/>
              </a:lnSpc>
              <a:spcBef>
                <a:spcPts val="0"/>
              </a:spcBef>
              <a:spcAft>
                <a:spcPts val="0"/>
              </a:spcAft>
              <a:buNone/>
            </a:pPr>
            <a:r>
              <a:rPr lang="en-US" sz="1800" b="0" i="0" u="none" strike="noStrike" cap="none">
                <a:solidFill>
                  <a:srgbClr val="8CB5F8"/>
                </a:solidFill>
                <a:latin typeface="Ovo"/>
                <a:ea typeface="Ovo"/>
                <a:cs typeface="Ovo"/>
                <a:sym typeface="Ovo"/>
              </a:rPr>
              <a:t>June 6th , 2022</a:t>
            </a:r>
            <a:endParaRPr sz="1400" b="0" i="0" u="none" strike="noStrike" cap="none">
              <a:solidFill>
                <a:srgbClr val="8CB5F8"/>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74522" y="195472"/>
            <a:ext cx="4807042" cy="498595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Kaplan-Meier (K-M) Curve (1958)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Dealing with different survival time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with incomplete observations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It shows the probability of an event at a certain time interval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The lines represent survival curves of the two groups.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 vertical drop in the curves indicates an event.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The vertical tick mark on the curves means that a patient was censored at this time.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time zero, the survival probability is 1.0 (100%)</a:t>
            </a:r>
          </a:p>
        </p:txBody>
      </p:sp>
      <p:pic>
        <p:nvPicPr>
          <p:cNvPr id="3" name="Picture 2">
            <a:extLst>
              <a:ext uri="{FF2B5EF4-FFF2-40B4-BE49-F238E27FC236}">
                <a16:creationId xmlns:a16="http://schemas.microsoft.com/office/drawing/2014/main" id="{9B8C6425-672E-0603-69D9-32BABEDC87F2}"/>
              </a:ext>
            </a:extLst>
          </p:cNvPr>
          <p:cNvPicPr>
            <a:picLocks noChangeAspect="1"/>
          </p:cNvPicPr>
          <p:nvPr/>
        </p:nvPicPr>
        <p:blipFill>
          <a:blip r:embed="rId3"/>
          <a:stretch>
            <a:fillRect/>
          </a:stretch>
        </p:blipFill>
        <p:spPr>
          <a:xfrm>
            <a:off x="5009764" y="1284316"/>
            <a:ext cx="4096957" cy="3531118"/>
          </a:xfrm>
          <a:prstGeom prst="rect">
            <a:avLst/>
          </a:prstGeom>
        </p:spPr>
      </p:pic>
      <p:cxnSp>
        <p:nvCxnSpPr>
          <p:cNvPr id="5" name="Straight Connector 4">
            <a:extLst>
              <a:ext uri="{FF2B5EF4-FFF2-40B4-BE49-F238E27FC236}">
                <a16:creationId xmlns:a16="http://schemas.microsoft.com/office/drawing/2014/main" id="{1BF733B0-2E07-D980-7885-145482E6BB27}"/>
              </a:ext>
            </a:extLst>
          </p:cNvPr>
          <p:cNvCxnSpPr/>
          <p:nvPr/>
        </p:nvCxnSpPr>
        <p:spPr>
          <a:xfrm flipV="1">
            <a:off x="8356798" y="3334863"/>
            <a:ext cx="0" cy="90742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4B33C0-9E2A-DDD1-4F09-8B04D3C8408F}"/>
              </a:ext>
            </a:extLst>
          </p:cNvPr>
          <p:cNvCxnSpPr>
            <a:cxnSpLocks/>
          </p:cNvCxnSpPr>
          <p:nvPr/>
        </p:nvCxnSpPr>
        <p:spPr>
          <a:xfrm>
            <a:off x="5536276" y="3345079"/>
            <a:ext cx="282052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3D71D7D-A5F2-C863-8857-9570A58E8283}"/>
              </a:ext>
            </a:extLst>
          </p:cNvPr>
          <p:cNvSpPr txBox="1"/>
          <p:nvPr/>
        </p:nvSpPr>
        <p:spPr>
          <a:xfrm>
            <a:off x="5208691" y="319119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285F4"/>
                </a:solidFill>
                <a:effectLst/>
                <a:uLnTx/>
                <a:uFillTx/>
                <a:latin typeface="Arial"/>
                <a:cs typeface="Arial"/>
                <a:sym typeface="Arial"/>
              </a:rPr>
              <a:t>35%</a:t>
            </a:r>
          </a:p>
        </p:txBody>
      </p:sp>
    </p:spTree>
    <p:extLst>
      <p:ext uri="{BB962C8B-B14F-4D97-AF65-F5344CB8AC3E}">
        <p14:creationId xmlns:p14="http://schemas.microsoft.com/office/powerpoint/2010/main" val="224209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40"/>
        <p:cNvGrpSpPr/>
        <p:nvPr/>
      </p:nvGrpSpPr>
      <p:grpSpPr>
        <a:xfrm>
          <a:off x="0" y="0"/>
          <a:ext cx="0" cy="0"/>
          <a:chOff x="0" y="0"/>
          <a:chExt cx="0" cy="0"/>
        </a:xfrm>
      </p:grpSpPr>
      <p:sp>
        <p:nvSpPr>
          <p:cNvPr id="441" name="Google Shape;441;p64"/>
          <p:cNvSpPr txBox="1"/>
          <p:nvPr/>
        </p:nvSpPr>
        <p:spPr>
          <a:xfrm>
            <a:off x="1245664" y="861000"/>
            <a:ext cx="7648736" cy="80018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n-US" sz="40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rPr>
              <a:t>Collecting data in a trial: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64"/>
          <p:cNvSpPr/>
          <p:nvPr/>
        </p:nvSpPr>
        <p:spPr>
          <a:xfrm>
            <a:off x="1245664" y="2009416"/>
            <a:ext cx="6805983" cy="2945792"/>
          </a:xfrm>
          <a:prstGeom prst="rect">
            <a:avLst/>
          </a:prstGeom>
          <a:solidFill>
            <a:schemeClr val="dk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285F4"/>
              </a:solidFill>
              <a:effectLst/>
              <a:uLnTx/>
              <a:uFillTx/>
              <a:latin typeface="Arial"/>
              <a:ea typeface="Arial"/>
              <a:cs typeface="Arial"/>
              <a:sym typeface="Arial"/>
            </a:endParaRPr>
          </a:p>
        </p:txBody>
      </p:sp>
      <p:cxnSp>
        <p:nvCxnSpPr>
          <p:cNvPr id="443" name="Google Shape;443;p64"/>
          <p:cNvCxnSpPr/>
          <p:nvPr/>
        </p:nvCxnSpPr>
        <p:spPr>
          <a:xfrm rot="10800000" flipH="1">
            <a:off x="1533126" y="4365831"/>
            <a:ext cx="5891458" cy="38330"/>
          </a:xfrm>
          <a:prstGeom prst="straightConnector1">
            <a:avLst/>
          </a:prstGeom>
          <a:noFill/>
          <a:ln w="50800" cap="flat" cmpd="sng">
            <a:solidFill>
              <a:srgbClr val="3B7FF2"/>
            </a:solidFill>
            <a:prstDash val="solid"/>
            <a:round/>
            <a:headEnd type="none" w="sm" len="sm"/>
            <a:tailEnd type="triangle" w="med" len="med"/>
          </a:ln>
        </p:spPr>
      </p:cxnSp>
      <p:sp>
        <p:nvSpPr>
          <p:cNvPr id="444" name="Google Shape;444;p64"/>
          <p:cNvSpPr txBox="1"/>
          <p:nvPr/>
        </p:nvSpPr>
        <p:spPr>
          <a:xfrm>
            <a:off x="6841013" y="4670782"/>
            <a:ext cx="118814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Time (years)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45" name="Google Shape;445;p64"/>
          <p:cNvCxnSpPr/>
          <p:nvPr/>
        </p:nvCxnSpPr>
        <p:spPr>
          <a:xfrm rot="10800000">
            <a:off x="1533126" y="4265375"/>
            <a:ext cx="0" cy="150609"/>
          </a:xfrm>
          <a:prstGeom prst="straightConnector1">
            <a:avLst/>
          </a:prstGeom>
          <a:noFill/>
          <a:ln w="28575" cap="flat" cmpd="sng">
            <a:solidFill>
              <a:srgbClr val="3B7FF2"/>
            </a:solidFill>
            <a:prstDash val="solid"/>
            <a:round/>
            <a:headEnd type="none" w="sm" len="sm"/>
            <a:tailEnd type="none" w="sm" len="sm"/>
          </a:ln>
        </p:spPr>
      </p:cxnSp>
      <p:cxnSp>
        <p:nvCxnSpPr>
          <p:cNvPr id="446" name="Google Shape;446;p64"/>
          <p:cNvCxnSpPr/>
          <p:nvPr/>
        </p:nvCxnSpPr>
        <p:spPr>
          <a:xfrm rot="10800000">
            <a:off x="2383542" y="4245466"/>
            <a:ext cx="0" cy="190425"/>
          </a:xfrm>
          <a:prstGeom prst="straightConnector1">
            <a:avLst/>
          </a:prstGeom>
          <a:noFill/>
          <a:ln w="28575" cap="flat" cmpd="sng">
            <a:solidFill>
              <a:srgbClr val="3B7FF2"/>
            </a:solidFill>
            <a:prstDash val="solid"/>
            <a:round/>
            <a:headEnd type="none" w="sm" len="sm"/>
            <a:tailEnd type="none" w="sm" len="sm"/>
          </a:ln>
        </p:spPr>
      </p:cxnSp>
      <p:cxnSp>
        <p:nvCxnSpPr>
          <p:cNvPr id="447" name="Google Shape;447;p64"/>
          <p:cNvCxnSpPr/>
          <p:nvPr/>
        </p:nvCxnSpPr>
        <p:spPr>
          <a:xfrm rot="10800000">
            <a:off x="3240937" y="4265373"/>
            <a:ext cx="0" cy="150609"/>
          </a:xfrm>
          <a:prstGeom prst="straightConnector1">
            <a:avLst/>
          </a:prstGeom>
          <a:noFill/>
          <a:ln w="28575" cap="flat" cmpd="sng">
            <a:solidFill>
              <a:srgbClr val="3B7FF2"/>
            </a:solidFill>
            <a:prstDash val="solid"/>
            <a:round/>
            <a:headEnd type="none" w="sm" len="sm"/>
            <a:tailEnd type="none" w="sm" len="sm"/>
          </a:ln>
        </p:spPr>
      </p:cxnSp>
      <p:cxnSp>
        <p:nvCxnSpPr>
          <p:cNvPr id="448" name="Google Shape;448;p64"/>
          <p:cNvCxnSpPr/>
          <p:nvPr/>
        </p:nvCxnSpPr>
        <p:spPr>
          <a:xfrm rot="10800000">
            <a:off x="6017874" y="4285281"/>
            <a:ext cx="0" cy="150609"/>
          </a:xfrm>
          <a:prstGeom prst="straightConnector1">
            <a:avLst/>
          </a:prstGeom>
          <a:noFill/>
          <a:ln w="28575" cap="flat" cmpd="sng">
            <a:solidFill>
              <a:srgbClr val="3B7FF2"/>
            </a:solidFill>
            <a:prstDash val="solid"/>
            <a:round/>
            <a:headEnd type="none" w="sm" len="sm"/>
            <a:tailEnd type="none" w="sm" len="sm"/>
          </a:ln>
        </p:spPr>
      </p:cxnSp>
      <p:cxnSp>
        <p:nvCxnSpPr>
          <p:cNvPr id="449" name="Google Shape;449;p64"/>
          <p:cNvCxnSpPr/>
          <p:nvPr/>
        </p:nvCxnSpPr>
        <p:spPr>
          <a:xfrm rot="10800000">
            <a:off x="4180931"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450" name="Google Shape;450;p64"/>
          <p:cNvCxnSpPr/>
          <p:nvPr/>
        </p:nvCxnSpPr>
        <p:spPr>
          <a:xfrm rot="10800000">
            <a:off x="5059267"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451" name="Google Shape;451;p64"/>
          <p:cNvCxnSpPr/>
          <p:nvPr/>
        </p:nvCxnSpPr>
        <p:spPr>
          <a:xfrm rot="10800000">
            <a:off x="6959031" y="4281663"/>
            <a:ext cx="0" cy="150609"/>
          </a:xfrm>
          <a:prstGeom prst="straightConnector1">
            <a:avLst/>
          </a:prstGeom>
          <a:noFill/>
          <a:ln w="28575" cap="flat" cmpd="sng">
            <a:solidFill>
              <a:srgbClr val="3B7FF2"/>
            </a:solidFill>
            <a:prstDash val="solid"/>
            <a:round/>
            <a:headEnd type="none" w="sm" len="sm"/>
            <a:tailEnd type="none" w="sm" len="sm"/>
          </a:ln>
        </p:spPr>
      </p:cxnSp>
      <p:sp>
        <p:nvSpPr>
          <p:cNvPr id="452" name="Google Shape;452;p64"/>
          <p:cNvSpPr txBox="1"/>
          <p:nvPr/>
        </p:nvSpPr>
        <p:spPr>
          <a:xfrm>
            <a:off x="1391100" y="441598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3" name="Google Shape;453;p64"/>
          <p:cNvSpPr txBox="1"/>
          <p:nvPr/>
        </p:nvSpPr>
        <p:spPr>
          <a:xfrm>
            <a:off x="3098911" y="4450864"/>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4" name="Google Shape;454;p64"/>
          <p:cNvSpPr txBox="1"/>
          <p:nvPr/>
        </p:nvSpPr>
        <p:spPr>
          <a:xfrm>
            <a:off x="2241516" y="4450865"/>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455;p64"/>
          <p:cNvSpPr txBox="1"/>
          <p:nvPr/>
        </p:nvSpPr>
        <p:spPr>
          <a:xfrm>
            <a:off x="4033039" y="4478890"/>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64"/>
          <p:cNvSpPr txBox="1"/>
          <p:nvPr/>
        </p:nvSpPr>
        <p:spPr>
          <a:xfrm>
            <a:off x="6841013"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7" name="Google Shape;457;p64"/>
          <p:cNvSpPr txBox="1"/>
          <p:nvPr/>
        </p:nvSpPr>
        <p:spPr>
          <a:xfrm>
            <a:off x="5891132" y="4444611"/>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8" name="Google Shape;458;p64"/>
          <p:cNvSpPr txBox="1"/>
          <p:nvPr/>
        </p:nvSpPr>
        <p:spPr>
          <a:xfrm>
            <a:off x="4941251"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59" name="Google Shape;459;p64"/>
          <p:cNvCxnSpPr/>
          <p:nvPr/>
        </p:nvCxnSpPr>
        <p:spPr>
          <a:xfrm>
            <a:off x="1954735" y="3887569"/>
            <a:ext cx="2617265" cy="0"/>
          </a:xfrm>
          <a:prstGeom prst="straightConnector1">
            <a:avLst/>
          </a:prstGeom>
          <a:noFill/>
          <a:ln w="19050" cap="flat" cmpd="sng">
            <a:solidFill>
              <a:srgbClr val="EF8600"/>
            </a:solidFill>
            <a:prstDash val="solid"/>
            <a:round/>
            <a:headEnd type="none" w="sm" len="sm"/>
            <a:tailEnd type="oval" w="lg" len="lg"/>
          </a:ln>
        </p:spPr>
      </p:cxnSp>
      <p:cxnSp>
        <p:nvCxnSpPr>
          <p:cNvPr id="460" name="Google Shape;460;p64"/>
          <p:cNvCxnSpPr/>
          <p:nvPr/>
        </p:nvCxnSpPr>
        <p:spPr>
          <a:xfrm>
            <a:off x="2764140" y="3567217"/>
            <a:ext cx="4585961" cy="0"/>
          </a:xfrm>
          <a:prstGeom prst="straightConnector1">
            <a:avLst/>
          </a:prstGeom>
          <a:noFill/>
          <a:ln w="19050" cap="flat" cmpd="sng">
            <a:solidFill>
              <a:srgbClr val="EF8600"/>
            </a:solidFill>
            <a:prstDash val="solid"/>
            <a:round/>
            <a:headEnd type="none" w="sm" len="sm"/>
            <a:tailEnd type="stealth" w="med" len="med"/>
          </a:ln>
        </p:spPr>
      </p:cxnSp>
      <p:cxnSp>
        <p:nvCxnSpPr>
          <p:cNvPr id="461" name="Google Shape;461;p64"/>
          <p:cNvCxnSpPr/>
          <p:nvPr/>
        </p:nvCxnSpPr>
        <p:spPr>
          <a:xfrm>
            <a:off x="3208836" y="3152326"/>
            <a:ext cx="2617265" cy="0"/>
          </a:xfrm>
          <a:prstGeom prst="straightConnector1">
            <a:avLst/>
          </a:prstGeom>
          <a:noFill/>
          <a:ln w="19050" cap="flat" cmpd="sng">
            <a:solidFill>
              <a:srgbClr val="EF8600"/>
            </a:solidFill>
            <a:prstDash val="solid"/>
            <a:round/>
            <a:headEnd type="none" w="sm" len="sm"/>
            <a:tailEnd type="stealth" w="med" len="med"/>
          </a:ln>
        </p:spPr>
      </p:cxnSp>
      <p:cxnSp>
        <p:nvCxnSpPr>
          <p:cNvPr id="462" name="Google Shape;462;p64"/>
          <p:cNvCxnSpPr/>
          <p:nvPr/>
        </p:nvCxnSpPr>
        <p:spPr>
          <a:xfrm>
            <a:off x="2525568" y="2739333"/>
            <a:ext cx="4224240" cy="0"/>
          </a:xfrm>
          <a:prstGeom prst="straightConnector1">
            <a:avLst/>
          </a:prstGeom>
          <a:noFill/>
          <a:ln w="19050" cap="flat" cmpd="sng">
            <a:solidFill>
              <a:srgbClr val="DAF000"/>
            </a:solidFill>
            <a:prstDash val="solid"/>
            <a:round/>
            <a:headEnd type="none" w="sm" len="sm"/>
            <a:tailEnd type="oval"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66"/>
        <p:cNvGrpSpPr/>
        <p:nvPr/>
      </p:nvGrpSpPr>
      <p:grpSpPr>
        <a:xfrm>
          <a:off x="0" y="0"/>
          <a:ext cx="0" cy="0"/>
          <a:chOff x="0" y="0"/>
          <a:chExt cx="0" cy="0"/>
        </a:xfrm>
      </p:grpSpPr>
      <p:sp>
        <p:nvSpPr>
          <p:cNvPr id="467" name="Google Shape;467;p65"/>
          <p:cNvSpPr txBox="1"/>
          <p:nvPr/>
        </p:nvSpPr>
        <p:spPr>
          <a:xfrm>
            <a:off x="1245664" y="861000"/>
            <a:ext cx="7648736" cy="80018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4000"/>
              <a:buFont typeface="Arial"/>
              <a:buNone/>
              <a:tabLst/>
              <a:defRPr/>
            </a:pPr>
            <a:r>
              <a:rPr kumimoji="0" lang="en-US" sz="40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rPr>
              <a:t>Align samples: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8" name="Google Shape;468;p65"/>
          <p:cNvSpPr/>
          <p:nvPr/>
        </p:nvSpPr>
        <p:spPr>
          <a:xfrm>
            <a:off x="1245664" y="2009416"/>
            <a:ext cx="6805983" cy="2945792"/>
          </a:xfrm>
          <a:prstGeom prst="rect">
            <a:avLst/>
          </a:prstGeom>
          <a:solidFill>
            <a:schemeClr val="dk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285F4"/>
              </a:solidFill>
              <a:effectLst/>
              <a:uLnTx/>
              <a:uFillTx/>
              <a:latin typeface="Arial"/>
              <a:ea typeface="Arial"/>
              <a:cs typeface="Arial"/>
              <a:sym typeface="Arial"/>
            </a:endParaRPr>
          </a:p>
        </p:txBody>
      </p:sp>
      <p:cxnSp>
        <p:nvCxnSpPr>
          <p:cNvPr id="469" name="Google Shape;469;p65"/>
          <p:cNvCxnSpPr/>
          <p:nvPr/>
        </p:nvCxnSpPr>
        <p:spPr>
          <a:xfrm rot="10800000" flipH="1">
            <a:off x="1533126" y="4365831"/>
            <a:ext cx="5891458" cy="38330"/>
          </a:xfrm>
          <a:prstGeom prst="straightConnector1">
            <a:avLst/>
          </a:prstGeom>
          <a:noFill/>
          <a:ln w="50800" cap="flat" cmpd="sng">
            <a:solidFill>
              <a:srgbClr val="3B7FF2"/>
            </a:solidFill>
            <a:prstDash val="solid"/>
            <a:round/>
            <a:headEnd type="none" w="sm" len="sm"/>
            <a:tailEnd type="triangle" w="med" len="med"/>
          </a:ln>
        </p:spPr>
      </p:cxnSp>
      <p:sp>
        <p:nvSpPr>
          <p:cNvPr id="470" name="Google Shape;470;p65"/>
          <p:cNvSpPr txBox="1"/>
          <p:nvPr/>
        </p:nvSpPr>
        <p:spPr>
          <a:xfrm>
            <a:off x="6841013" y="4670782"/>
            <a:ext cx="118814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Time (years)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71" name="Google Shape;471;p65"/>
          <p:cNvCxnSpPr/>
          <p:nvPr/>
        </p:nvCxnSpPr>
        <p:spPr>
          <a:xfrm rot="10800000">
            <a:off x="1533126" y="4265375"/>
            <a:ext cx="0" cy="150609"/>
          </a:xfrm>
          <a:prstGeom prst="straightConnector1">
            <a:avLst/>
          </a:prstGeom>
          <a:noFill/>
          <a:ln w="28575" cap="flat" cmpd="sng">
            <a:solidFill>
              <a:srgbClr val="3B7FF2"/>
            </a:solidFill>
            <a:prstDash val="solid"/>
            <a:round/>
            <a:headEnd type="none" w="sm" len="sm"/>
            <a:tailEnd type="none" w="sm" len="sm"/>
          </a:ln>
        </p:spPr>
      </p:cxnSp>
      <p:cxnSp>
        <p:nvCxnSpPr>
          <p:cNvPr id="472" name="Google Shape;472;p65"/>
          <p:cNvCxnSpPr/>
          <p:nvPr/>
        </p:nvCxnSpPr>
        <p:spPr>
          <a:xfrm rot="10800000">
            <a:off x="2383542" y="4245466"/>
            <a:ext cx="0" cy="190425"/>
          </a:xfrm>
          <a:prstGeom prst="straightConnector1">
            <a:avLst/>
          </a:prstGeom>
          <a:noFill/>
          <a:ln w="28575" cap="flat" cmpd="sng">
            <a:solidFill>
              <a:srgbClr val="3B7FF2"/>
            </a:solidFill>
            <a:prstDash val="solid"/>
            <a:round/>
            <a:headEnd type="none" w="sm" len="sm"/>
            <a:tailEnd type="none" w="sm" len="sm"/>
          </a:ln>
        </p:spPr>
      </p:cxnSp>
      <p:cxnSp>
        <p:nvCxnSpPr>
          <p:cNvPr id="473" name="Google Shape;473;p65"/>
          <p:cNvCxnSpPr/>
          <p:nvPr/>
        </p:nvCxnSpPr>
        <p:spPr>
          <a:xfrm rot="10800000">
            <a:off x="3240937" y="4265373"/>
            <a:ext cx="0" cy="150609"/>
          </a:xfrm>
          <a:prstGeom prst="straightConnector1">
            <a:avLst/>
          </a:prstGeom>
          <a:noFill/>
          <a:ln w="28575" cap="flat" cmpd="sng">
            <a:solidFill>
              <a:srgbClr val="3B7FF2"/>
            </a:solidFill>
            <a:prstDash val="solid"/>
            <a:round/>
            <a:headEnd type="none" w="sm" len="sm"/>
            <a:tailEnd type="none" w="sm" len="sm"/>
          </a:ln>
        </p:spPr>
      </p:cxnSp>
      <p:cxnSp>
        <p:nvCxnSpPr>
          <p:cNvPr id="474" name="Google Shape;474;p65"/>
          <p:cNvCxnSpPr/>
          <p:nvPr/>
        </p:nvCxnSpPr>
        <p:spPr>
          <a:xfrm rot="10800000">
            <a:off x="6017874" y="4285281"/>
            <a:ext cx="0" cy="150609"/>
          </a:xfrm>
          <a:prstGeom prst="straightConnector1">
            <a:avLst/>
          </a:prstGeom>
          <a:noFill/>
          <a:ln w="28575" cap="flat" cmpd="sng">
            <a:solidFill>
              <a:srgbClr val="3B7FF2"/>
            </a:solidFill>
            <a:prstDash val="solid"/>
            <a:round/>
            <a:headEnd type="none" w="sm" len="sm"/>
            <a:tailEnd type="none" w="sm" len="sm"/>
          </a:ln>
        </p:spPr>
      </p:cxnSp>
      <p:cxnSp>
        <p:nvCxnSpPr>
          <p:cNvPr id="475" name="Google Shape;475;p65"/>
          <p:cNvCxnSpPr/>
          <p:nvPr/>
        </p:nvCxnSpPr>
        <p:spPr>
          <a:xfrm rot="10800000">
            <a:off x="4180931"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476" name="Google Shape;476;p65"/>
          <p:cNvCxnSpPr/>
          <p:nvPr/>
        </p:nvCxnSpPr>
        <p:spPr>
          <a:xfrm rot="10800000">
            <a:off x="5059267"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477" name="Google Shape;477;p65"/>
          <p:cNvCxnSpPr/>
          <p:nvPr/>
        </p:nvCxnSpPr>
        <p:spPr>
          <a:xfrm rot="10800000">
            <a:off x="6959031" y="4281663"/>
            <a:ext cx="0" cy="150609"/>
          </a:xfrm>
          <a:prstGeom prst="straightConnector1">
            <a:avLst/>
          </a:prstGeom>
          <a:noFill/>
          <a:ln w="28575" cap="flat" cmpd="sng">
            <a:solidFill>
              <a:srgbClr val="3B7FF2"/>
            </a:solidFill>
            <a:prstDash val="solid"/>
            <a:round/>
            <a:headEnd type="none" w="sm" len="sm"/>
            <a:tailEnd type="none" w="sm" len="sm"/>
          </a:ln>
        </p:spPr>
      </p:cxnSp>
      <p:sp>
        <p:nvSpPr>
          <p:cNvPr id="478" name="Google Shape;478;p65"/>
          <p:cNvSpPr txBox="1"/>
          <p:nvPr/>
        </p:nvSpPr>
        <p:spPr>
          <a:xfrm>
            <a:off x="1391100" y="441598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9" name="Google Shape;479;p65"/>
          <p:cNvSpPr txBox="1"/>
          <p:nvPr/>
        </p:nvSpPr>
        <p:spPr>
          <a:xfrm>
            <a:off x="3098911" y="4450864"/>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0" name="Google Shape;480;p65"/>
          <p:cNvSpPr txBox="1"/>
          <p:nvPr/>
        </p:nvSpPr>
        <p:spPr>
          <a:xfrm>
            <a:off x="2241516" y="4450865"/>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1" name="Google Shape;481;p65"/>
          <p:cNvSpPr txBox="1"/>
          <p:nvPr/>
        </p:nvSpPr>
        <p:spPr>
          <a:xfrm>
            <a:off x="4033039" y="4478890"/>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2" name="Google Shape;482;p65"/>
          <p:cNvSpPr txBox="1"/>
          <p:nvPr/>
        </p:nvSpPr>
        <p:spPr>
          <a:xfrm>
            <a:off x="6841013"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483;p65"/>
          <p:cNvSpPr txBox="1"/>
          <p:nvPr/>
        </p:nvSpPr>
        <p:spPr>
          <a:xfrm>
            <a:off x="5891132" y="4444611"/>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484;p65"/>
          <p:cNvSpPr txBox="1"/>
          <p:nvPr/>
        </p:nvSpPr>
        <p:spPr>
          <a:xfrm>
            <a:off x="4941251"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85" name="Google Shape;485;p65"/>
          <p:cNvCxnSpPr/>
          <p:nvPr/>
        </p:nvCxnSpPr>
        <p:spPr>
          <a:xfrm>
            <a:off x="1533126" y="3887569"/>
            <a:ext cx="2617265" cy="0"/>
          </a:xfrm>
          <a:prstGeom prst="straightConnector1">
            <a:avLst/>
          </a:prstGeom>
          <a:noFill/>
          <a:ln w="19050" cap="flat" cmpd="sng">
            <a:solidFill>
              <a:srgbClr val="EF8600"/>
            </a:solidFill>
            <a:prstDash val="solid"/>
            <a:round/>
            <a:headEnd type="none" w="sm" len="sm"/>
            <a:tailEnd type="oval" w="lg" len="lg"/>
          </a:ln>
        </p:spPr>
      </p:cxnSp>
      <p:cxnSp>
        <p:nvCxnSpPr>
          <p:cNvPr id="486" name="Google Shape;486;p65"/>
          <p:cNvCxnSpPr/>
          <p:nvPr/>
        </p:nvCxnSpPr>
        <p:spPr>
          <a:xfrm>
            <a:off x="1533126" y="3558339"/>
            <a:ext cx="4739086" cy="0"/>
          </a:xfrm>
          <a:prstGeom prst="straightConnector1">
            <a:avLst/>
          </a:prstGeom>
          <a:noFill/>
          <a:ln w="19050" cap="flat" cmpd="sng">
            <a:solidFill>
              <a:srgbClr val="EF8600"/>
            </a:solidFill>
            <a:prstDash val="solid"/>
            <a:round/>
            <a:headEnd type="none" w="sm" len="sm"/>
            <a:tailEnd type="stealth" w="med" len="med"/>
          </a:ln>
        </p:spPr>
      </p:cxnSp>
      <p:cxnSp>
        <p:nvCxnSpPr>
          <p:cNvPr id="487" name="Google Shape;487;p65"/>
          <p:cNvCxnSpPr/>
          <p:nvPr/>
        </p:nvCxnSpPr>
        <p:spPr>
          <a:xfrm>
            <a:off x="1533126" y="3152326"/>
            <a:ext cx="4292975" cy="0"/>
          </a:xfrm>
          <a:prstGeom prst="straightConnector1">
            <a:avLst/>
          </a:prstGeom>
          <a:noFill/>
          <a:ln w="19050" cap="flat" cmpd="sng">
            <a:solidFill>
              <a:srgbClr val="EF8600"/>
            </a:solidFill>
            <a:prstDash val="solid"/>
            <a:round/>
            <a:headEnd type="none" w="sm" len="sm"/>
            <a:tailEnd type="stealth" w="med" len="med"/>
          </a:ln>
        </p:spPr>
      </p:cxnSp>
      <p:cxnSp>
        <p:nvCxnSpPr>
          <p:cNvPr id="488" name="Google Shape;488;p65"/>
          <p:cNvCxnSpPr/>
          <p:nvPr/>
        </p:nvCxnSpPr>
        <p:spPr>
          <a:xfrm>
            <a:off x="1533126" y="2718393"/>
            <a:ext cx="4366266" cy="0"/>
          </a:xfrm>
          <a:prstGeom prst="straightConnector1">
            <a:avLst/>
          </a:prstGeom>
          <a:noFill/>
          <a:ln w="19050" cap="flat" cmpd="sng">
            <a:solidFill>
              <a:srgbClr val="DAF000"/>
            </a:solidFill>
            <a:prstDash val="solid"/>
            <a:round/>
            <a:headEnd type="none" w="sm" len="sm"/>
            <a:tailEnd type="oval" w="lg" len="lg"/>
          </a:ln>
        </p:spPr>
      </p:cxnSp>
      <p:sp>
        <p:nvSpPr>
          <p:cNvPr id="489" name="Google Shape;489;p65"/>
          <p:cNvSpPr txBox="1"/>
          <p:nvPr/>
        </p:nvSpPr>
        <p:spPr>
          <a:xfrm>
            <a:off x="6417648" y="3404450"/>
            <a:ext cx="920445"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censored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490;p65"/>
          <p:cNvSpPr txBox="1"/>
          <p:nvPr/>
        </p:nvSpPr>
        <p:spPr>
          <a:xfrm>
            <a:off x="5899392" y="3006145"/>
            <a:ext cx="920445"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censored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1" name="Google Shape;491;p65"/>
          <p:cNvSpPr txBox="1"/>
          <p:nvPr/>
        </p:nvSpPr>
        <p:spPr>
          <a:xfrm>
            <a:off x="4295827" y="3752678"/>
            <a:ext cx="62228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event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2" name="Google Shape;492;p65"/>
          <p:cNvSpPr txBox="1"/>
          <p:nvPr/>
        </p:nvSpPr>
        <p:spPr>
          <a:xfrm>
            <a:off x="6048471" y="2552670"/>
            <a:ext cx="62228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DAF000"/>
                </a:solidFill>
                <a:effectLst/>
                <a:uLnTx/>
                <a:uFillTx/>
                <a:latin typeface="Arial"/>
                <a:ea typeface="Arial"/>
                <a:cs typeface="Arial"/>
                <a:sym typeface="Arial"/>
              </a:rPr>
              <a:t>event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96"/>
        <p:cNvGrpSpPr/>
        <p:nvPr/>
      </p:nvGrpSpPr>
      <p:grpSpPr>
        <a:xfrm>
          <a:off x="0" y="0"/>
          <a:ext cx="0" cy="0"/>
          <a:chOff x="0" y="0"/>
          <a:chExt cx="0" cy="0"/>
        </a:xfrm>
      </p:grpSpPr>
      <p:sp>
        <p:nvSpPr>
          <p:cNvPr id="497" name="Google Shape;497;p66"/>
          <p:cNvSpPr/>
          <p:nvPr/>
        </p:nvSpPr>
        <p:spPr>
          <a:xfrm>
            <a:off x="1169008" y="2085442"/>
            <a:ext cx="6805983" cy="2945792"/>
          </a:xfrm>
          <a:prstGeom prst="rect">
            <a:avLst/>
          </a:prstGeom>
          <a:solidFill>
            <a:schemeClr val="dk1"/>
          </a:solidFill>
          <a:ln w="25400" cap="flat" cmpd="sng">
            <a:solidFill>
              <a:srgbClr val="3061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285F4"/>
              </a:solidFill>
              <a:effectLst/>
              <a:uLnTx/>
              <a:uFillTx/>
              <a:latin typeface="Arial"/>
              <a:ea typeface="Arial"/>
              <a:cs typeface="Arial"/>
              <a:sym typeface="Arial"/>
            </a:endParaRPr>
          </a:p>
        </p:txBody>
      </p:sp>
      <p:cxnSp>
        <p:nvCxnSpPr>
          <p:cNvPr id="498" name="Google Shape;498;p66"/>
          <p:cNvCxnSpPr/>
          <p:nvPr/>
        </p:nvCxnSpPr>
        <p:spPr>
          <a:xfrm rot="10800000" flipH="1">
            <a:off x="1533126" y="4365831"/>
            <a:ext cx="5891458" cy="38330"/>
          </a:xfrm>
          <a:prstGeom prst="straightConnector1">
            <a:avLst/>
          </a:prstGeom>
          <a:noFill/>
          <a:ln w="50800" cap="flat" cmpd="sng">
            <a:solidFill>
              <a:srgbClr val="3B7FF2"/>
            </a:solidFill>
            <a:prstDash val="solid"/>
            <a:round/>
            <a:headEnd type="none" w="sm" len="sm"/>
            <a:tailEnd type="triangle" w="med" len="med"/>
          </a:ln>
        </p:spPr>
      </p:cxnSp>
      <p:sp>
        <p:nvSpPr>
          <p:cNvPr id="499" name="Google Shape;499;p66"/>
          <p:cNvSpPr txBox="1"/>
          <p:nvPr/>
        </p:nvSpPr>
        <p:spPr>
          <a:xfrm>
            <a:off x="6841013" y="4670782"/>
            <a:ext cx="118814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Time (years)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500" name="Google Shape;500;p66"/>
          <p:cNvCxnSpPr/>
          <p:nvPr/>
        </p:nvCxnSpPr>
        <p:spPr>
          <a:xfrm rot="10800000">
            <a:off x="1533126" y="4265375"/>
            <a:ext cx="0" cy="150609"/>
          </a:xfrm>
          <a:prstGeom prst="straightConnector1">
            <a:avLst/>
          </a:prstGeom>
          <a:noFill/>
          <a:ln w="28575" cap="flat" cmpd="sng">
            <a:solidFill>
              <a:srgbClr val="3B7FF2"/>
            </a:solidFill>
            <a:prstDash val="solid"/>
            <a:round/>
            <a:headEnd type="none" w="sm" len="sm"/>
            <a:tailEnd type="none" w="sm" len="sm"/>
          </a:ln>
        </p:spPr>
      </p:cxnSp>
      <p:cxnSp>
        <p:nvCxnSpPr>
          <p:cNvPr id="501" name="Google Shape;501;p66"/>
          <p:cNvCxnSpPr/>
          <p:nvPr/>
        </p:nvCxnSpPr>
        <p:spPr>
          <a:xfrm rot="10800000">
            <a:off x="2383542" y="4245466"/>
            <a:ext cx="0" cy="190425"/>
          </a:xfrm>
          <a:prstGeom prst="straightConnector1">
            <a:avLst/>
          </a:prstGeom>
          <a:noFill/>
          <a:ln w="28575" cap="flat" cmpd="sng">
            <a:solidFill>
              <a:srgbClr val="3B7FF2"/>
            </a:solidFill>
            <a:prstDash val="solid"/>
            <a:round/>
            <a:headEnd type="none" w="sm" len="sm"/>
            <a:tailEnd type="none" w="sm" len="sm"/>
          </a:ln>
        </p:spPr>
      </p:cxnSp>
      <p:cxnSp>
        <p:nvCxnSpPr>
          <p:cNvPr id="502" name="Google Shape;502;p66"/>
          <p:cNvCxnSpPr/>
          <p:nvPr/>
        </p:nvCxnSpPr>
        <p:spPr>
          <a:xfrm rot="10800000">
            <a:off x="3240937" y="4265373"/>
            <a:ext cx="0" cy="150609"/>
          </a:xfrm>
          <a:prstGeom prst="straightConnector1">
            <a:avLst/>
          </a:prstGeom>
          <a:noFill/>
          <a:ln w="28575" cap="flat" cmpd="sng">
            <a:solidFill>
              <a:srgbClr val="3B7FF2"/>
            </a:solidFill>
            <a:prstDash val="solid"/>
            <a:round/>
            <a:headEnd type="none" w="sm" len="sm"/>
            <a:tailEnd type="none" w="sm" len="sm"/>
          </a:ln>
        </p:spPr>
      </p:cxnSp>
      <p:cxnSp>
        <p:nvCxnSpPr>
          <p:cNvPr id="503" name="Google Shape;503;p66"/>
          <p:cNvCxnSpPr/>
          <p:nvPr/>
        </p:nvCxnSpPr>
        <p:spPr>
          <a:xfrm rot="10800000">
            <a:off x="6017874" y="4285281"/>
            <a:ext cx="0" cy="150609"/>
          </a:xfrm>
          <a:prstGeom prst="straightConnector1">
            <a:avLst/>
          </a:prstGeom>
          <a:noFill/>
          <a:ln w="28575" cap="flat" cmpd="sng">
            <a:solidFill>
              <a:srgbClr val="3B7FF2"/>
            </a:solidFill>
            <a:prstDash val="solid"/>
            <a:round/>
            <a:headEnd type="none" w="sm" len="sm"/>
            <a:tailEnd type="none" w="sm" len="sm"/>
          </a:ln>
        </p:spPr>
      </p:cxnSp>
      <p:cxnSp>
        <p:nvCxnSpPr>
          <p:cNvPr id="504" name="Google Shape;504;p66"/>
          <p:cNvCxnSpPr/>
          <p:nvPr/>
        </p:nvCxnSpPr>
        <p:spPr>
          <a:xfrm rot="10800000">
            <a:off x="4180931"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505" name="Google Shape;505;p66"/>
          <p:cNvCxnSpPr/>
          <p:nvPr/>
        </p:nvCxnSpPr>
        <p:spPr>
          <a:xfrm rot="10800000">
            <a:off x="5059267" y="4285282"/>
            <a:ext cx="0" cy="150609"/>
          </a:xfrm>
          <a:prstGeom prst="straightConnector1">
            <a:avLst/>
          </a:prstGeom>
          <a:noFill/>
          <a:ln w="28575" cap="flat" cmpd="sng">
            <a:solidFill>
              <a:srgbClr val="3B7FF2"/>
            </a:solidFill>
            <a:prstDash val="solid"/>
            <a:round/>
            <a:headEnd type="none" w="sm" len="sm"/>
            <a:tailEnd type="none" w="sm" len="sm"/>
          </a:ln>
        </p:spPr>
      </p:cxnSp>
      <p:cxnSp>
        <p:nvCxnSpPr>
          <p:cNvPr id="506" name="Google Shape;506;p66"/>
          <p:cNvCxnSpPr/>
          <p:nvPr/>
        </p:nvCxnSpPr>
        <p:spPr>
          <a:xfrm rot="10800000">
            <a:off x="6959031" y="4281663"/>
            <a:ext cx="0" cy="150609"/>
          </a:xfrm>
          <a:prstGeom prst="straightConnector1">
            <a:avLst/>
          </a:prstGeom>
          <a:noFill/>
          <a:ln w="28575" cap="flat" cmpd="sng">
            <a:solidFill>
              <a:srgbClr val="3B7FF2"/>
            </a:solidFill>
            <a:prstDash val="solid"/>
            <a:round/>
            <a:headEnd type="none" w="sm" len="sm"/>
            <a:tailEnd type="none" w="sm" len="sm"/>
          </a:ln>
        </p:spPr>
      </p:cxnSp>
      <p:sp>
        <p:nvSpPr>
          <p:cNvPr id="507" name="Google Shape;507;p66"/>
          <p:cNvSpPr txBox="1"/>
          <p:nvPr/>
        </p:nvSpPr>
        <p:spPr>
          <a:xfrm>
            <a:off x="1391100" y="441598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0</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8" name="Google Shape;508;p66"/>
          <p:cNvSpPr txBox="1"/>
          <p:nvPr/>
        </p:nvSpPr>
        <p:spPr>
          <a:xfrm>
            <a:off x="3098911" y="4450864"/>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9" name="Google Shape;509;p66"/>
          <p:cNvSpPr txBox="1"/>
          <p:nvPr/>
        </p:nvSpPr>
        <p:spPr>
          <a:xfrm>
            <a:off x="2241516" y="4450865"/>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0" name="Google Shape;510;p66"/>
          <p:cNvSpPr txBox="1"/>
          <p:nvPr/>
        </p:nvSpPr>
        <p:spPr>
          <a:xfrm>
            <a:off x="4033039" y="4478890"/>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11;p66"/>
          <p:cNvSpPr txBox="1"/>
          <p:nvPr/>
        </p:nvSpPr>
        <p:spPr>
          <a:xfrm>
            <a:off x="6841013"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512;p66"/>
          <p:cNvSpPr txBox="1"/>
          <p:nvPr/>
        </p:nvSpPr>
        <p:spPr>
          <a:xfrm>
            <a:off x="5891132" y="4444611"/>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3" name="Google Shape;513;p66"/>
          <p:cNvSpPr txBox="1"/>
          <p:nvPr/>
        </p:nvSpPr>
        <p:spPr>
          <a:xfrm>
            <a:off x="4941251" y="4472722"/>
            <a:ext cx="28405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285F4"/>
                </a:solidFill>
                <a:effectLst/>
                <a:uLnTx/>
                <a:uFillTx/>
                <a:latin typeface="Arial"/>
                <a:ea typeface="Arial"/>
                <a:cs typeface="Arial"/>
                <a:sym typeface="Arial"/>
              </a:rPr>
              <a:t>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514" name="Google Shape;514;p66"/>
          <p:cNvCxnSpPr/>
          <p:nvPr/>
        </p:nvCxnSpPr>
        <p:spPr>
          <a:xfrm>
            <a:off x="1533126" y="3887569"/>
            <a:ext cx="2617265" cy="0"/>
          </a:xfrm>
          <a:prstGeom prst="straightConnector1">
            <a:avLst/>
          </a:prstGeom>
          <a:noFill/>
          <a:ln w="19050" cap="flat" cmpd="sng">
            <a:solidFill>
              <a:srgbClr val="EF8600"/>
            </a:solidFill>
            <a:prstDash val="solid"/>
            <a:round/>
            <a:headEnd type="none" w="sm" len="sm"/>
            <a:tailEnd type="oval" w="lg" len="lg"/>
          </a:ln>
        </p:spPr>
      </p:cxnSp>
      <p:cxnSp>
        <p:nvCxnSpPr>
          <p:cNvPr id="515" name="Google Shape;515;p66"/>
          <p:cNvCxnSpPr/>
          <p:nvPr/>
        </p:nvCxnSpPr>
        <p:spPr>
          <a:xfrm>
            <a:off x="1533126" y="3558339"/>
            <a:ext cx="4515345" cy="50400"/>
          </a:xfrm>
          <a:prstGeom prst="straightConnector1">
            <a:avLst/>
          </a:prstGeom>
          <a:noFill/>
          <a:ln w="19050" cap="flat" cmpd="sng">
            <a:solidFill>
              <a:srgbClr val="EF8600"/>
            </a:solidFill>
            <a:prstDash val="solid"/>
            <a:round/>
            <a:headEnd type="none" w="sm" len="sm"/>
            <a:tailEnd type="stealth" w="med" len="med"/>
          </a:ln>
        </p:spPr>
      </p:cxnSp>
      <p:cxnSp>
        <p:nvCxnSpPr>
          <p:cNvPr id="516" name="Google Shape;516;p66"/>
          <p:cNvCxnSpPr/>
          <p:nvPr/>
        </p:nvCxnSpPr>
        <p:spPr>
          <a:xfrm>
            <a:off x="1533126" y="3152326"/>
            <a:ext cx="3550151" cy="7707"/>
          </a:xfrm>
          <a:prstGeom prst="straightConnector1">
            <a:avLst/>
          </a:prstGeom>
          <a:noFill/>
          <a:ln w="19050" cap="flat" cmpd="sng">
            <a:solidFill>
              <a:srgbClr val="EF8600"/>
            </a:solidFill>
            <a:prstDash val="solid"/>
            <a:round/>
            <a:headEnd type="none" w="sm" len="sm"/>
            <a:tailEnd type="stealth" w="med" len="med"/>
          </a:ln>
        </p:spPr>
      </p:cxnSp>
      <p:cxnSp>
        <p:nvCxnSpPr>
          <p:cNvPr id="517" name="Google Shape;517;p66"/>
          <p:cNvCxnSpPr/>
          <p:nvPr/>
        </p:nvCxnSpPr>
        <p:spPr>
          <a:xfrm>
            <a:off x="1533126" y="2718393"/>
            <a:ext cx="4420944" cy="0"/>
          </a:xfrm>
          <a:prstGeom prst="straightConnector1">
            <a:avLst/>
          </a:prstGeom>
          <a:noFill/>
          <a:ln w="19050" cap="flat" cmpd="sng">
            <a:solidFill>
              <a:srgbClr val="DAF000"/>
            </a:solidFill>
            <a:prstDash val="solid"/>
            <a:round/>
            <a:headEnd type="none" w="sm" len="sm"/>
            <a:tailEnd type="oval" w="lg" len="lg"/>
          </a:ln>
        </p:spPr>
      </p:cxnSp>
      <p:sp>
        <p:nvSpPr>
          <p:cNvPr id="518" name="Google Shape;518;p66"/>
          <p:cNvSpPr txBox="1"/>
          <p:nvPr/>
        </p:nvSpPr>
        <p:spPr>
          <a:xfrm>
            <a:off x="6417648" y="3404450"/>
            <a:ext cx="920445"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censored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 name="Google Shape;519;p66"/>
          <p:cNvSpPr txBox="1"/>
          <p:nvPr/>
        </p:nvSpPr>
        <p:spPr>
          <a:xfrm>
            <a:off x="5225303" y="3007292"/>
            <a:ext cx="920445"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censored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 name="Google Shape;520;p66"/>
          <p:cNvSpPr txBox="1"/>
          <p:nvPr/>
        </p:nvSpPr>
        <p:spPr>
          <a:xfrm>
            <a:off x="4295827" y="3752678"/>
            <a:ext cx="62228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event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 name="Google Shape;521;p66"/>
          <p:cNvSpPr txBox="1"/>
          <p:nvPr/>
        </p:nvSpPr>
        <p:spPr>
          <a:xfrm>
            <a:off x="6048471" y="2552670"/>
            <a:ext cx="62228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DAF000"/>
                </a:solidFill>
                <a:effectLst/>
                <a:uLnTx/>
                <a:uFillTx/>
                <a:latin typeface="Arial"/>
                <a:ea typeface="Arial"/>
                <a:cs typeface="Arial"/>
                <a:sym typeface="Arial"/>
              </a:rPr>
              <a:t>event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522" name="Google Shape;522;p66"/>
          <p:cNvGraphicFramePr/>
          <p:nvPr/>
        </p:nvGraphicFramePr>
        <p:xfrm>
          <a:off x="2861863" y="405308"/>
          <a:ext cx="5958725" cy="1854250"/>
        </p:xfrm>
        <a:graphic>
          <a:graphicData uri="http://schemas.openxmlformats.org/drawingml/2006/table">
            <a:tbl>
              <a:tblPr firstRow="1" bandRow="1">
                <a:noFill/>
                <a:tableStyleId>{4B9B9E28-8C59-4B5D-8F7E-49627E75B2F8}</a:tableStyleId>
              </a:tblPr>
              <a:tblGrid>
                <a:gridCol w="1386725">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None/>
                      </a:pPr>
                      <a:r>
                        <a:rPr lang="en-US" sz="1400" u="none" strike="noStrike" cap="none"/>
                        <a:t>ID</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Event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Group</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400" u="none" strike="noStrike" cap="none"/>
                        <a:t>A</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5</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 – (green)</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400" u="none" strike="noStrike" cap="none"/>
                        <a:t>B</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4</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 – (orange)</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400" u="none" strike="noStrike" cap="none"/>
                        <a:t>C</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5</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0</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 – (orange)</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400" u="none" strike="noStrike" cap="none"/>
                        <a:t>D</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 – (orange)</a:t>
                      </a:r>
                      <a:endParaRPr/>
                    </a:p>
                  </a:txBody>
                  <a:tcPr marL="91450" marR="91450" marT="45725" marB="45725"/>
                </a:tc>
                <a:extLst>
                  <a:ext uri="{0D108BD9-81ED-4DB2-BD59-A6C34878D82A}">
                    <a16:rowId xmlns:a16="http://schemas.microsoft.com/office/drawing/2014/main" val="10004"/>
                  </a:ext>
                </a:extLst>
              </a:tr>
            </a:tbl>
          </a:graphicData>
        </a:graphic>
      </p:graphicFrame>
      <p:sp>
        <p:nvSpPr>
          <p:cNvPr id="523" name="Google Shape;523;p66"/>
          <p:cNvSpPr txBox="1"/>
          <p:nvPr/>
        </p:nvSpPr>
        <p:spPr>
          <a:xfrm>
            <a:off x="1221983" y="3731252"/>
            <a:ext cx="314510"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D</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 name="Google Shape;524;p66"/>
          <p:cNvSpPr txBox="1"/>
          <p:nvPr/>
        </p:nvSpPr>
        <p:spPr>
          <a:xfrm>
            <a:off x="1221983" y="2564384"/>
            <a:ext cx="314510"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DAF000"/>
                </a:solidFill>
                <a:effectLst/>
                <a:uLnTx/>
                <a:uFillTx/>
                <a:latin typeface="Arial"/>
                <a:ea typeface="Arial"/>
                <a:cs typeface="Arial"/>
                <a:sym typeface="Arial"/>
              </a:rPr>
              <a:t>A</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 name="Google Shape;525;p66"/>
          <p:cNvSpPr txBox="1"/>
          <p:nvPr/>
        </p:nvSpPr>
        <p:spPr>
          <a:xfrm>
            <a:off x="1233845" y="3011431"/>
            <a:ext cx="30489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B</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 name="Google Shape;526;p66"/>
          <p:cNvSpPr txBox="1"/>
          <p:nvPr/>
        </p:nvSpPr>
        <p:spPr>
          <a:xfrm>
            <a:off x="1225853" y="3406529"/>
            <a:ext cx="314510"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F8600"/>
                </a:solidFill>
                <a:effectLst/>
                <a:uLnTx/>
                <a:uFillTx/>
                <a:latin typeface="Arial"/>
                <a:ea typeface="Arial"/>
                <a:cs typeface="Arial"/>
                <a:sym typeface="Arial"/>
              </a:rPr>
              <a:t>C</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9" name="Rectangle 8">
            <a:extLst>
              <a:ext uri="{FF2B5EF4-FFF2-40B4-BE49-F238E27FC236}">
                <a16:creationId xmlns:a16="http://schemas.microsoft.com/office/drawing/2014/main" id="{5AAD36E8-29A4-23B1-561E-2327F9944C1E}"/>
              </a:ext>
            </a:extLst>
          </p:cNvPr>
          <p:cNvSpPr/>
          <p:nvPr/>
        </p:nvSpPr>
        <p:spPr>
          <a:xfrm>
            <a:off x="4103077" y="52978"/>
            <a:ext cx="4982669" cy="2518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5" name="Straight Connector 14">
            <a:extLst>
              <a:ext uri="{FF2B5EF4-FFF2-40B4-BE49-F238E27FC236}">
                <a16:creationId xmlns:a16="http://schemas.microsoft.com/office/drawing/2014/main" id="{6709E595-F9FC-8DCF-2816-03DD0875C0AD}"/>
              </a:ext>
            </a:extLst>
          </p:cNvPr>
          <p:cNvCxnSpPr>
            <a:cxnSpLocks/>
          </p:cNvCxnSpPr>
          <p:nvPr/>
        </p:nvCxnSpPr>
        <p:spPr>
          <a:xfrm>
            <a:off x="4519613" y="2095500"/>
            <a:ext cx="4518879"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E9666A-4AA3-AE38-AD8E-5E33022EF039}"/>
              </a:ext>
            </a:extLst>
          </p:cNvPr>
          <p:cNvCxnSpPr>
            <a:cxnSpLocks/>
          </p:cNvCxnSpPr>
          <p:nvPr/>
        </p:nvCxnSpPr>
        <p:spPr>
          <a:xfrm flipV="1">
            <a:off x="4519613" y="82062"/>
            <a:ext cx="0" cy="2013438"/>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CF825B5-1632-0016-37EE-7A73A5EC4C09}"/>
              </a:ext>
            </a:extLst>
          </p:cNvPr>
          <p:cNvCxnSpPr/>
          <p:nvPr/>
        </p:nvCxnSpPr>
        <p:spPr>
          <a:xfrm flipV="1">
            <a:off x="5234354" y="2013439"/>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7C4A108-413E-454B-D5B7-3C6FEA330379}"/>
              </a:ext>
            </a:extLst>
          </p:cNvPr>
          <p:cNvCxnSpPr/>
          <p:nvPr/>
        </p:nvCxnSpPr>
        <p:spPr>
          <a:xfrm flipV="1">
            <a:off x="5972907" y="2009041"/>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5E019C6-B57B-529B-8477-A7D7D0CBABFF}"/>
              </a:ext>
            </a:extLst>
          </p:cNvPr>
          <p:cNvCxnSpPr/>
          <p:nvPr/>
        </p:nvCxnSpPr>
        <p:spPr>
          <a:xfrm flipV="1">
            <a:off x="6714575" y="1988527"/>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260DC4B-80C3-6836-6F32-69AE83D3AB33}"/>
              </a:ext>
            </a:extLst>
          </p:cNvPr>
          <p:cNvCxnSpPr/>
          <p:nvPr/>
        </p:nvCxnSpPr>
        <p:spPr>
          <a:xfrm flipV="1">
            <a:off x="7414846" y="1992923"/>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286C6D6-7618-CC0F-F4F5-EABA825AA962}"/>
              </a:ext>
            </a:extLst>
          </p:cNvPr>
          <p:cNvCxnSpPr/>
          <p:nvPr/>
        </p:nvCxnSpPr>
        <p:spPr>
          <a:xfrm flipV="1">
            <a:off x="8159261" y="1992924"/>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BC30C81-CC98-CC55-C869-586C35CB4417}"/>
              </a:ext>
            </a:extLst>
          </p:cNvPr>
          <p:cNvCxnSpPr/>
          <p:nvPr/>
        </p:nvCxnSpPr>
        <p:spPr>
          <a:xfrm flipV="1">
            <a:off x="8862647" y="2009041"/>
            <a:ext cx="0" cy="172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735F47-2756-ECE4-7E37-D688A26662C8}"/>
              </a:ext>
            </a:extLst>
          </p:cNvPr>
          <p:cNvCxnSpPr>
            <a:cxnSpLocks/>
          </p:cNvCxnSpPr>
          <p:nvPr/>
        </p:nvCxnSpPr>
        <p:spPr>
          <a:xfrm>
            <a:off x="4455136" y="243254"/>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4CFB07-48F9-0350-C97B-F8F880C7D425}"/>
              </a:ext>
            </a:extLst>
          </p:cNvPr>
          <p:cNvCxnSpPr>
            <a:cxnSpLocks/>
          </p:cNvCxnSpPr>
          <p:nvPr/>
        </p:nvCxnSpPr>
        <p:spPr>
          <a:xfrm>
            <a:off x="4443413" y="1233854"/>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09D73AB5-DCDA-A6E4-EEAD-9ABB9CFD5FE9}"/>
              </a:ext>
            </a:extLst>
          </p:cNvPr>
          <p:cNvGraphicFramePr>
            <a:graphicFrameLocks noGrp="1"/>
          </p:cNvGraphicFramePr>
          <p:nvPr/>
        </p:nvGraphicFramePr>
        <p:xfrm>
          <a:off x="52388" y="2592263"/>
          <a:ext cx="7096125" cy="2518628"/>
        </p:xfrm>
        <a:graphic>
          <a:graphicData uri="http://schemas.openxmlformats.org/drawingml/2006/table">
            <a:tbl>
              <a:tblPr firstRow="1" bandRow="1">
                <a:tableStyleId>{5C22544A-7EE6-4342-B048-85BDC9FD1C3A}</a:tableStyleId>
              </a:tblPr>
              <a:tblGrid>
                <a:gridCol w="854616">
                  <a:extLst>
                    <a:ext uri="{9D8B030D-6E8A-4147-A177-3AD203B41FA5}">
                      <a16:colId xmlns:a16="http://schemas.microsoft.com/office/drawing/2014/main" val="2088444986"/>
                    </a:ext>
                  </a:extLst>
                </a:gridCol>
                <a:gridCol w="952687">
                  <a:extLst>
                    <a:ext uri="{9D8B030D-6E8A-4147-A177-3AD203B41FA5}">
                      <a16:colId xmlns:a16="http://schemas.microsoft.com/office/drawing/2014/main" val="3854595971"/>
                    </a:ext>
                  </a:extLst>
                </a:gridCol>
                <a:gridCol w="1110568">
                  <a:extLst>
                    <a:ext uri="{9D8B030D-6E8A-4147-A177-3AD203B41FA5}">
                      <a16:colId xmlns:a16="http://schemas.microsoft.com/office/drawing/2014/main" val="2764265172"/>
                    </a:ext>
                  </a:extLst>
                </a:gridCol>
                <a:gridCol w="1099239">
                  <a:extLst>
                    <a:ext uri="{9D8B030D-6E8A-4147-A177-3AD203B41FA5}">
                      <a16:colId xmlns:a16="http://schemas.microsoft.com/office/drawing/2014/main" val="899410432"/>
                    </a:ext>
                  </a:extLst>
                </a:gridCol>
                <a:gridCol w="3079015">
                  <a:extLst>
                    <a:ext uri="{9D8B030D-6E8A-4147-A177-3AD203B41FA5}">
                      <a16:colId xmlns:a16="http://schemas.microsoft.com/office/drawing/2014/main" val="1211272439"/>
                    </a:ext>
                  </a:extLst>
                </a:gridCol>
              </a:tblGrid>
              <a:tr h="483533">
                <a:tc>
                  <a:txBody>
                    <a:bodyPr/>
                    <a:lstStyle/>
                    <a:p>
                      <a:r>
                        <a:rPr lang="en-US" dirty="0"/>
                        <a:t>time</a:t>
                      </a:r>
                    </a:p>
                  </a:txBody>
                  <a:tcPr/>
                </a:tc>
                <a:tc>
                  <a:txBody>
                    <a:bodyPr/>
                    <a:lstStyle/>
                    <a:p>
                      <a:r>
                        <a:rPr lang="en-US" dirty="0"/>
                        <a:t>event</a:t>
                      </a:r>
                    </a:p>
                  </a:txBody>
                  <a:tcPr/>
                </a:tc>
                <a:tc>
                  <a:txBody>
                    <a:bodyPr/>
                    <a:lstStyle/>
                    <a:p>
                      <a:r>
                        <a:rPr lang="en-US" dirty="0"/>
                        <a:t># at risk</a:t>
                      </a:r>
                    </a:p>
                  </a:txBody>
                  <a:tcPr/>
                </a:tc>
                <a:tc>
                  <a:txBody>
                    <a:bodyPr/>
                    <a:lstStyle/>
                    <a:p>
                      <a:r>
                        <a:rPr lang="en-US" dirty="0"/>
                        <a:t>survive</a:t>
                      </a:r>
                    </a:p>
                  </a:txBody>
                  <a:tcPr/>
                </a:tc>
                <a:tc>
                  <a:txBody>
                    <a:bodyPr/>
                    <a:lstStyle/>
                    <a:p>
                      <a:r>
                        <a:rPr lang="en-US" sz="1400" b="0" i="0" u="none" strike="noStrike" cap="none" dirty="0">
                          <a:solidFill>
                            <a:schemeClr val="lt1"/>
                          </a:solidFill>
                          <a:effectLst/>
                          <a:latin typeface="+mn-lt"/>
                          <a:ea typeface="+mn-ea"/>
                          <a:cs typeface="+mn-cs"/>
                          <a:sym typeface="Arial"/>
                        </a:rPr>
                        <a:t>cumulative survival rate (probability)</a:t>
                      </a:r>
                      <a:endParaRPr lang="en-US" dirty="0"/>
                    </a:p>
                  </a:txBody>
                  <a:tcPr/>
                </a:tc>
                <a:extLst>
                  <a:ext uri="{0D108BD9-81ED-4DB2-BD59-A6C34878D82A}">
                    <a16:rowId xmlns:a16="http://schemas.microsoft.com/office/drawing/2014/main" val="2445110479"/>
                  </a:ext>
                </a:extLst>
              </a:tr>
              <a:tr h="346059">
                <a:tc>
                  <a:txBody>
                    <a:bodyPr/>
                    <a:lstStyle/>
                    <a:p>
                      <a:r>
                        <a:rPr lang="en-US" dirty="0"/>
                        <a:t>0</a:t>
                      </a:r>
                    </a:p>
                  </a:txBody>
                  <a:tcPr/>
                </a:tc>
                <a:tc>
                  <a:txBody>
                    <a:bodyPr/>
                    <a:lstStyle/>
                    <a:p>
                      <a:r>
                        <a:rPr lang="en-US" dirty="0"/>
                        <a:t>0</a:t>
                      </a:r>
                    </a:p>
                  </a:txBody>
                  <a:tcPr/>
                </a:tc>
                <a:tc>
                  <a:txBody>
                    <a:bodyPr/>
                    <a:lstStyle/>
                    <a:p>
                      <a:r>
                        <a:rPr lang="en-US" dirty="0"/>
                        <a:t>6</a:t>
                      </a:r>
                    </a:p>
                  </a:txBody>
                  <a:tcPr/>
                </a:tc>
                <a:tc>
                  <a:txBody>
                    <a:bodyPr/>
                    <a:lstStyle/>
                    <a:p>
                      <a:r>
                        <a:rPr lang="en-US" dirty="0"/>
                        <a:t>6/6</a:t>
                      </a:r>
                    </a:p>
                  </a:txBody>
                  <a:tcPr/>
                </a:tc>
                <a:tc>
                  <a:txBody>
                    <a:bodyPr/>
                    <a:lstStyle/>
                    <a:p>
                      <a:r>
                        <a:rPr lang="en-US" dirty="0"/>
                        <a:t>6/6=1</a:t>
                      </a:r>
                    </a:p>
                  </a:txBody>
                  <a:tcPr/>
                </a:tc>
                <a:extLst>
                  <a:ext uri="{0D108BD9-81ED-4DB2-BD59-A6C34878D82A}">
                    <a16:rowId xmlns:a16="http://schemas.microsoft.com/office/drawing/2014/main" val="442820020"/>
                  </a:ext>
                </a:extLst>
              </a:tr>
              <a:tr h="346059">
                <a:tc>
                  <a:txBody>
                    <a:bodyPr/>
                    <a:lstStyle/>
                    <a:p>
                      <a:r>
                        <a:rPr lang="en-US" dirty="0"/>
                        <a:t>1</a:t>
                      </a:r>
                    </a:p>
                  </a:txBody>
                  <a:tcPr/>
                </a:tc>
                <a:tc>
                  <a:txBody>
                    <a:bodyPr/>
                    <a:lstStyle/>
                    <a:p>
                      <a:r>
                        <a:rPr lang="en-US" dirty="0"/>
                        <a:t>1</a:t>
                      </a:r>
                    </a:p>
                  </a:txBody>
                  <a:tcPr/>
                </a:tc>
                <a:tc>
                  <a:txBody>
                    <a:bodyPr/>
                    <a:lstStyle/>
                    <a:p>
                      <a:r>
                        <a:rPr lang="en-US" dirty="0"/>
                        <a:t>6</a:t>
                      </a:r>
                    </a:p>
                  </a:txBody>
                  <a:tcPr/>
                </a:tc>
                <a:tc>
                  <a:txBody>
                    <a:bodyPr/>
                    <a:lstStyle/>
                    <a:p>
                      <a:r>
                        <a:rPr lang="en-US" dirty="0"/>
                        <a:t>5/6</a:t>
                      </a:r>
                    </a:p>
                  </a:txBody>
                  <a:tcPr/>
                </a:tc>
                <a:tc>
                  <a:txBody>
                    <a:bodyPr/>
                    <a:lstStyle/>
                    <a:p>
                      <a:r>
                        <a:rPr lang="en-US" dirty="0"/>
                        <a:t>6/6*5/6=0.833</a:t>
                      </a:r>
                    </a:p>
                  </a:txBody>
                  <a:tcPr/>
                </a:tc>
                <a:extLst>
                  <a:ext uri="{0D108BD9-81ED-4DB2-BD59-A6C34878D82A}">
                    <a16:rowId xmlns:a16="http://schemas.microsoft.com/office/drawing/2014/main" val="3125284369"/>
                  </a:ext>
                </a:extLst>
              </a:tr>
              <a:tr h="346059">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t>4/5</a:t>
                      </a:r>
                    </a:p>
                  </a:txBody>
                  <a:tcPr/>
                </a:tc>
                <a:tc>
                  <a:txBody>
                    <a:bodyPr/>
                    <a:lstStyle/>
                    <a:p>
                      <a:r>
                        <a:rPr lang="en-US" dirty="0"/>
                        <a:t>6/6*5/6*4/5=0.667</a:t>
                      </a:r>
                    </a:p>
                  </a:txBody>
                  <a:tcPr/>
                </a:tc>
                <a:extLst>
                  <a:ext uri="{0D108BD9-81ED-4DB2-BD59-A6C34878D82A}">
                    <a16:rowId xmlns:a16="http://schemas.microsoft.com/office/drawing/2014/main" val="171355787"/>
                  </a:ext>
                </a:extLst>
              </a:tr>
              <a:tr h="284431">
                <a:tc>
                  <a:txBody>
                    <a:bodyPr/>
                    <a:lstStyle/>
                    <a:p>
                      <a:r>
                        <a:rPr lang="en-US" dirty="0"/>
                        <a:t>4</a:t>
                      </a:r>
                    </a:p>
                  </a:txBody>
                  <a:tcPr/>
                </a:tc>
                <a:tc>
                  <a:txBody>
                    <a:bodyPr/>
                    <a:lstStyle/>
                    <a:p>
                      <a:r>
                        <a:rPr lang="en-US" dirty="0"/>
                        <a:t>1</a:t>
                      </a:r>
                    </a:p>
                  </a:txBody>
                  <a:tcPr/>
                </a:tc>
                <a:tc>
                  <a:txBody>
                    <a:bodyPr/>
                    <a:lstStyle/>
                    <a:p>
                      <a:r>
                        <a:rPr lang="en-US" dirty="0"/>
                        <a:t>4</a:t>
                      </a:r>
                    </a:p>
                  </a:txBody>
                  <a:tcPr/>
                </a:tc>
                <a:tc>
                  <a:txBody>
                    <a:bodyPr/>
                    <a:lstStyle/>
                    <a:p>
                      <a:r>
                        <a:rPr lang="en-US" dirty="0"/>
                        <a:t>3/4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6/6*5/6*4/5*3/4=0.5</a:t>
                      </a:r>
                    </a:p>
                  </a:txBody>
                  <a:tcPr/>
                </a:tc>
                <a:extLst>
                  <a:ext uri="{0D108BD9-81ED-4DB2-BD59-A6C34878D82A}">
                    <a16:rowId xmlns:a16="http://schemas.microsoft.com/office/drawing/2014/main" val="3738794068"/>
                  </a:ext>
                </a:extLst>
              </a:tr>
              <a:tr h="346059">
                <a:tc>
                  <a:txBody>
                    <a:bodyPr/>
                    <a:lstStyle/>
                    <a:p>
                      <a:r>
                        <a:rPr lang="en-US" dirty="0"/>
                        <a:t>4.5</a:t>
                      </a:r>
                    </a:p>
                  </a:txBody>
                  <a:tcPr/>
                </a:tc>
                <a:tc>
                  <a:txBody>
                    <a:bodyPr/>
                    <a:lstStyle/>
                    <a:p>
                      <a:r>
                        <a:rPr lang="en-US" dirty="0"/>
                        <a:t>0</a:t>
                      </a:r>
                    </a:p>
                  </a:txBody>
                  <a:tcPr/>
                </a:tc>
                <a:tc>
                  <a:txBody>
                    <a:bodyPr/>
                    <a:lstStyle/>
                    <a:p>
                      <a:r>
                        <a:rPr lang="en-US" dirty="0"/>
                        <a:t>3</a:t>
                      </a:r>
                    </a:p>
                  </a:txBody>
                  <a:tcPr/>
                </a:tc>
                <a:tc>
                  <a:txBody>
                    <a:bodyPr/>
                    <a:lstStyle/>
                    <a:p>
                      <a:r>
                        <a:rPr lang="en-US" dirty="0"/>
                        <a:t>3/3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6/6*5/6*4/5*3/4*3/3=0.5</a:t>
                      </a:r>
                    </a:p>
                  </a:txBody>
                  <a:tcPr/>
                </a:tc>
                <a:extLst>
                  <a:ext uri="{0D108BD9-81ED-4DB2-BD59-A6C34878D82A}">
                    <a16:rowId xmlns:a16="http://schemas.microsoft.com/office/drawing/2014/main" val="382572875"/>
                  </a:ext>
                </a:extLst>
              </a:tr>
              <a:tr h="346059">
                <a:tc>
                  <a:txBody>
                    <a:bodyPr/>
                    <a:lstStyle/>
                    <a:p>
                      <a:r>
                        <a:rPr lang="en-US" dirty="0"/>
                        <a:t>5</a:t>
                      </a:r>
                    </a:p>
                  </a:txBody>
                  <a:tcPr/>
                </a:tc>
                <a:tc>
                  <a:txBody>
                    <a:bodyPr/>
                    <a:lstStyle/>
                    <a:p>
                      <a:r>
                        <a:rPr lang="en-US" dirty="0"/>
                        <a:t>1</a:t>
                      </a:r>
                    </a:p>
                  </a:txBody>
                  <a:tcPr/>
                </a:tc>
                <a:tc>
                  <a:txBody>
                    <a:bodyPr/>
                    <a:lstStyle/>
                    <a:p>
                      <a:r>
                        <a:rPr lang="en-US" dirty="0"/>
                        <a:t>2</a:t>
                      </a:r>
                    </a:p>
                  </a:txBody>
                  <a:tcPr/>
                </a:tc>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6/6*5/6*4/5*3/4*3/3*1/2=0.25</a:t>
                      </a:r>
                    </a:p>
                  </a:txBody>
                  <a:tcPr/>
                </a:tc>
                <a:extLst>
                  <a:ext uri="{0D108BD9-81ED-4DB2-BD59-A6C34878D82A}">
                    <a16:rowId xmlns:a16="http://schemas.microsoft.com/office/drawing/2014/main" val="2219886354"/>
                  </a:ext>
                </a:extLst>
              </a:tr>
            </a:tbl>
          </a:graphicData>
        </a:graphic>
      </p:graphicFrame>
      <p:sp>
        <p:nvSpPr>
          <p:cNvPr id="61" name="TextBox 60">
            <a:extLst>
              <a:ext uri="{FF2B5EF4-FFF2-40B4-BE49-F238E27FC236}">
                <a16:creationId xmlns:a16="http://schemas.microsoft.com/office/drawing/2014/main" id="{A8857C9E-C5DD-9B70-075B-607F7CCE05C5}"/>
              </a:ext>
            </a:extLst>
          </p:cNvPr>
          <p:cNvSpPr txBox="1"/>
          <p:nvPr/>
        </p:nvSpPr>
        <p:spPr>
          <a:xfrm>
            <a:off x="6569434" y="2159953"/>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3</a:t>
            </a:r>
          </a:p>
        </p:txBody>
      </p:sp>
      <p:sp>
        <p:nvSpPr>
          <p:cNvPr id="63" name="TextBox 62">
            <a:extLst>
              <a:ext uri="{FF2B5EF4-FFF2-40B4-BE49-F238E27FC236}">
                <a16:creationId xmlns:a16="http://schemas.microsoft.com/office/drawing/2014/main" id="{62776FA5-087F-EEE4-69A2-6A086F520938}"/>
              </a:ext>
            </a:extLst>
          </p:cNvPr>
          <p:cNvSpPr txBox="1"/>
          <p:nvPr/>
        </p:nvSpPr>
        <p:spPr>
          <a:xfrm>
            <a:off x="5092560" y="2177562"/>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a:t>
            </a:r>
          </a:p>
        </p:txBody>
      </p:sp>
      <p:sp>
        <p:nvSpPr>
          <p:cNvPr id="64" name="TextBox 63">
            <a:extLst>
              <a:ext uri="{FF2B5EF4-FFF2-40B4-BE49-F238E27FC236}">
                <a16:creationId xmlns:a16="http://schemas.microsoft.com/office/drawing/2014/main" id="{183917E2-1A21-8B4D-23E4-4ADA678D6B85}"/>
              </a:ext>
            </a:extLst>
          </p:cNvPr>
          <p:cNvSpPr txBox="1"/>
          <p:nvPr/>
        </p:nvSpPr>
        <p:spPr>
          <a:xfrm>
            <a:off x="7272820" y="2114525"/>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4</a:t>
            </a:r>
          </a:p>
        </p:txBody>
      </p:sp>
      <p:sp>
        <p:nvSpPr>
          <p:cNvPr id="65" name="TextBox 64">
            <a:extLst>
              <a:ext uri="{FF2B5EF4-FFF2-40B4-BE49-F238E27FC236}">
                <a16:creationId xmlns:a16="http://schemas.microsoft.com/office/drawing/2014/main" id="{0ADD1FCE-27BF-DA55-368D-0D1C1C9F4643}"/>
              </a:ext>
            </a:extLst>
          </p:cNvPr>
          <p:cNvSpPr txBox="1"/>
          <p:nvPr/>
        </p:nvSpPr>
        <p:spPr>
          <a:xfrm>
            <a:off x="5826602" y="2161442"/>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2</a:t>
            </a:r>
          </a:p>
        </p:txBody>
      </p:sp>
      <p:sp>
        <p:nvSpPr>
          <p:cNvPr id="66" name="TextBox 65">
            <a:extLst>
              <a:ext uri="{FF2B5EF4-FFF2-40B4-BE49-F238E27FC236}">
                <a16:creationId xmlns:a16="http://schemas.microsoft.com/office/drawing/2014/main" id="{46D6218E-4D69-0401-9D73-A447B207743D}"/>
              </a:ext>
            </a:extLst>
          </p:cNvPr>
          <p:cNvSpPr txBox="1"/>
          <p:nvPr/>
        </p:nvSpPr>
        <p:spPr>
          <a:xfrm>
            <a:off x="8036587" y="2114525"/>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5</a:t>
            </a:r>
          </a:p>
        </p:txBody>
      </p:sp>
      <p:sp>
        <p:nvSpPr>
          <p:cNvPr id="67" name="TextBox 66">
            <a:extLst>
              <a:ext uri="{FF2B5EF4-FFF2-40B4-BE49-F238E27FC236}">
                <a16:creationId xmlns:a16="http://schemas.microsoft.com/office/drawing/2014/main" id="{447836D8-0CF8-D7B9-2CCD-3632700E9BE2}"/>
              </a:ext>
            </a:extLst>
          </p:cNvPr>
          <p:cNvSpPr txBox="1"/>
          <p:nvPr/>
        </p:nvSpPr>
        <p:spPr>
          <a:xfrm>
            <a:off x="8720621" y="2130643"/>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6</a:t>
            </a:r>
          </a:p>
        </p:txBody>
      </p:sp>
      <p:sp>
        <p:nvSpPr>
          <p:cNvPr id="68" name="TextBox 67">
            <a:extLst>
              <a:ext uri="{FF2B5EF4-FFF2-40B4-BE49-F238E27FC236}">
                <a16:creationId xmlns:a16="http://schemas.microsoft.com/office/drawing/2014/main" id="{1DE959AE-763D-08C2-4F21-38EF6645A262}"/>
              </a:ext>
            </a:extLst>
          </p:cNvPr>
          <p:cNvSpPr txBox="1"/>
          <p:nvPr/>
        </p:nvSpPr>
        <p:spPr>
          <a:xfrm>
            <a:off x="4235561" y="89365"/>
            <a:ext cx="28405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a:t>
            </a:r>
          </a:p>
        </p:txBody>
      </p:sp>
      <p:sp>
        <p:nvSpPr>
          <p:cNvPr id="69" name="TextBox 68">
            <a:extLst>
              <a:ext uri="{FF2B5EF4-FFF2-40B4-BE49-F238E27FC236}">
                <a16:creationId xmlns:a16="http://schemas.microsoft.com/office/drawing/2014/main" id="{293A54BF-77A0-2EFA-D85C-B0BE5CA7F68C}"/>
              </a:ext>
            </a:extLst>
          </p:cNvPr>
          <p:cNvSpPr txBox="1"/>
          <p:nvPr/>
        </p:nvSpPr>
        <p:spPr>
          <a:xfrm>
            <a:off x="4066565" y="1094118"/>
            <a:ext cx="4331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0.5</a:t>
            </a:r>
          </a:p>
        </p:txBody>
      </p:sp>
      <p:cxnSp>
        <p:nvCxnSpPr>
          <p:cNvPr id="71" name="Straight Connector 70">
            <a:extLst>
              <a:ext uri="{FF2B5EF4-FFF2-40B4-BE49-F238E27FC236}">
                <a16:creationId xmlns:a16="http://schemas.microsoft.com/office/drawing/2014/main" id="{95FD0F1A-2B5B-F1D9-B930-F0DCAF3598B7}"/>
              </a:ext>
            </a:extLst>
          </p:cNvPr>
          <p:cNvCxnSpPr>
            <a:cxnSpLocks/>
          </p:cNvCxnSpPr>
          <p:nvPr/>
        </p:nvCxnSpPr>
        <p:spPr>
          <a:xfrm>
            <a:off x="4526690" y="243253"/>
            <a:ext cx="707664"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BCC0AA8-6019-2546-881C-6363967D6878}"/>
              </a:ext>
            </a:extLst>
          </p:cNvPr>
          <p:cNvCxnSpPr/>
          <p:nvPr/>
        </p:nvCxnSpPr>
        <p:spPr>
          <a:xfrm>
            <a:off x="5234354" y="243253"/>
            <a:ext cx="0" cy="26670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903A4-60CC-C8D8-9CAE-E67DD0E62C85}"/>
              </a:ext>
            </a:extLst>
          </p:cNvPr>
          <p:cNvCxnSpPr/>
          <p:nvPr/>
        </p:nvCxnSpPr>
        <p:spPr>
          <a:xfrm>
            <a:off x="5234354" y="498231"/>
            <a:ext cx="147710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37C132-C334-1A41-34B5-D1F67FE8F6B0}"/>
              </a:ext>
            </a:extLst>
          </p:cNvPr>
          <p:cNvCxnSpPr/>
          <p:nvPr/>
        </p:nvCxnSpPr>
        <p:spPr>
          <a:xfrm>
            <a:off x="6711460" y="498231"/>
            <a:ext cx="0" cy="34583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008B7FF-0A8F-1289-46BC-C328F6F10B1E}"/>
              </a:ext>
            </a:extLst>
          </p:cNvPr>
          <p:cNvCxnSpPr/>
          <p:nvPr/>
        </p:nvCxnSpPr>
        <p:spPr>
          <a:xfrm>
            <a:off x="6711460" y="855785"/>
            <a:ext cx="7033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7725DC3-A78F-631E-B2B9-1C82656BCFAB}"/>
              </a:ext>
            </a:extLst>
          </p:cNvPr>
          <p:cNvCxnSpPr/>
          <p:nvPr/>
        </p:nvCxnSpPr>
        <p:spPr>
          <a:xfrm>
            <a:off x="7414846" y="844062"/>
            <a:ext cx="0" cy="40394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173BDC6-795E-DD91-2F44-2FE3B0EB5A3B}"/>
              </a:ext>
            </a:extLst>
          </p:cNvPr>
          <p:cNvCxnSpPr/>
          <p:nvPr/>
        </p:nvCxnSpPr>
        <p:spPr>
          <a:xfrm>
            <a:off x="7414846" y="1248006"/>
            <a:ext cx="744415"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F4CDC12-DB85-93E3-C051-A62E66C39B67}"/>
              </a:ext>
            </a:extLst>
          </p:cNvPr>
          <p:cNvCxnSpPr/>
          <p:nvPr/>
        </p:nvCxnSpPr>
        <p:spPr>
          <a:xfrm>
            <a:off x="8159261" y="1248006"/>
            <a:ext cx="0" cy="41080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8235740-2234-AE64-E2A8-F3A5C26D00C3}"/>
              </a:ext>
            </a:extLst>
          </p:cNvPr>
          <p:cNvCxnSpPr/>
          <p:nvPr/>
        </p:nvCxnSpPr>
        <p:spPr>
          <a:xfrm>
            <a:off x="8159261" y="1664677"/>
            <a:ext cx="703386"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82A0338-37EE-49F5-476C-537638AAD021}"/>
              </a:ext>
            </a:extLst>
          </p:cNvPr>
          <p:cNvCxnSpPr/>
          <p:nvPr/>
        </p:nvCxnSpPr>
        <p:spPr>
          <a:xfrm>
            <a:off x="7787053" y="1166446"/>
            <a:ext cx="0" cy="14591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91" name="Google Shape;373;p55">
            <a:extLst>
              <a:ext uri="{FF2B5EF4-FFF2-40B4-BE49-F238E27FC236}">
                <a16:creationId xmlns:a16="http://schemas.microsoft.com/office/drawing/2014/main" id="{D313A814-ACF2-BCF0-6195-BE7E12124548}"/>
              </a:ext>
            </a:extLst>
          </p:cNvPr>
          <p:cNvSpPr txBox="1"/>
          <p:nvPr/>
        </p:nvSpPr>
        <p:spPr>
          <a:xfrm>
            <a:off x="343138" y="265834"/>
            <a:ext cx="3220318" cy="86277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Arial"/>
              </a:rPr>
              <a:t>Kaplan-Meier (K-M) Curve </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p:txBody>
      </p:sp>
      <p:sp>
        <p:nvSpPr>
          <p:cNvPr id="92" name="Google Shape;373;p55">
            <a:extLst>
              <a:ext uri="{FF2B5EF4-FFF2-40B4-BE49-F238E27FC236}">
                <a16:creationId xmlns:a16="http://schemas.microsoft.com/office/drawing/2014/main" id="{08341994-724F-FC42-78ED-7FBE7EC58978}"/>
              </a:ext>
            </a:extLst>
          </p:cNvPr>
          <p:cNvSpPr txBox="1"/>
          <p:nvPr/>
        </p:nvSpPr>
        <p:spPr>
          <a:xfrm>
            <a:off x="360322" y="894293"/>
            <a:ext cx="3334036" cy="152904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Only 1 group</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Sort events by time order</a:t>
            </a:r>
          </a:p>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p:txBody>
      </p:sp>
    </p:spTree>
    <p:extLst>
      <p:ext uri="{BB962C8B-B14F-4D97-AF65-F5344CB8AC3E}">
        <p14:creationId xmlns:p14="http://schemas.microsoft.com/office/powerpoint/2010/main" val="187725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ppt_x"/>
                                          </p:val>
                                        </p:tav>
                                        <p:tav tm="100000">
                                          <p:val>
                                            <p:strVal val="#ppt_x"/>
                                          </p:val>
                                        </p:tav>
                                      </p:tavLst>
                                    </p:anim>
                                    <p:anim calcmode="lin" valueType="num">
                                      <p:cBhvr additive="base">
                                        <p:cTn id="48" dur="500" fill="hold"/>
                                        <p:tgtEl>
                                          <p:spTgt spid="6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fill="hold"/>
                                        <p:tgtEl>
                                          <p:spTgt spid="65"/>
                                        </p:tgtEl>
                                        <p:attrNameLst>
                                          <p:attrName>ppt_x</p:attrName>
                                        </p:attrNameLst>
                                      </p:cBhvr>
                                      <p:tavLst>
                                        <p:tav tm="0">
                                          <p:val>
                                            <p:strVal val="#ppt_x"/>
                                          </p:val>
                                        </p:tav>
                                        <p:tav tm="100000">
                                          <p:val>
                                            <p:strVal val="#ppt_x"/>
                                          </p:val>
                                        </p:tav>
                                      </p:tavLst>
                                    </p:anim>
                                    <p:anim calcmode="lin" valueType="num">
                                      <p:cBhvr additive="base">
                                        <p:cTn id="52" dur="500" fill="hold"/>
                                        <p:tgtEl>
                                          <p:spTgt spid="6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500" fill="hold"/>
                                        <p:tgtEl>
                                          <p:spTgt spid="63"/>
                                        </p:tgtEl>
                                        <p:attrNameLst>
                                          <p:attrName>ppt_x</p:attrName>
                                        </p:attrNameLst>
                                      </p:cBhvr>
                                      <p:tavLst>
                                        <p:tav tm="0">
                                          <p:val>
                                            <p:strVal val="#ppt_x"/>
                                          </p:val>
                                        </p:tav>
                                        <p:tav tm="100000">
                                          <p:val>
                                            <p:strVal val="#ppt_x"/>
                                          </p:val>
                                        </p:tav>
                                      </p:tavLst>
                                    </p:anim>
                                    <p:anim calcmode="lin" valueType="num">
                                      <p:cBhvr additive="base">
                                        <p:cTn id="56" dur="500" fill="hold"/>
                                        <p:tgtEl>
                                          <p:spTgt spid="6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500" fill="hold"/>
                                        <p:tgtEl>
                                          <p:spTgt spid="69"/>
                                        </p:tgtEl>
                                        <p:attrNameLst>
                                          <p:attrName>ppt_x</p:attrName>
                                        </p:attrNameLst>
                                      </p:cBhvr>
                                      <p:tavLst>
                                        <p:tav tm="0">
                                          <p:val>
                                            <p:strVal val="#ppt_x"/>
                                          </p:val>
                                        </p:tav>
                                        <p:tav tm="100000">
                                          <p:val>
                                            <p:strVal val="#ppt_x"/>
                                          </p:val>
                                        </p:tav>
                                      </p:tavLst>
                                    </p:anim>
                                    <p:anim calcmode="lin" valueType="num">
                                      <p:cBhvr additive="base">
                                        <p:cTn id="60" dur="500" fill="hold"/>
                                        <p:tgtEl>
                                          <p:spTgt spid="6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500" fill="hold"/>
                                        <p:tgtEl>
                                          <p:spTgt spid="60"/>
                                        </p:tgtEl>
                                        <p:attrNameLst>
                                          <p:attrName>ppt_x</p:attrName>
                                        </p:attrNameLst>
                                      </p:cBhvr>
                                      <p:tavLst>
                                        <p:tav tm="0">
                                          <p:val>
                                            <p:strVal val="#ppt_x"/>
                                          </p:val>
                                        </p:tav>
                                        <p:tav tm="100000">
                                          <p:val>
                                            <p:strVal val="#ppt_x"/>
                                          </p:val>
                                        </p:tav>
                                      </p:tavLst>
                                    </p:anim>
                                    <p:anim calcmode="lin" valueType="num">
                                      <p:cBhvr additive="base">
                                        <p:cTn id="64" dur="500" fill="hold"/>
                                        <p:tgtEl>
                                          <p:spTgt spid="6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fill="hold"/>
                                        <p:tgtEl>
                                          <p:spTgt spid="68"/>
                                        </p:tgtEl>
                                        <p:attrNameLst>
                                          <p:attrName>ppt_x</p:attrName>
                                        </p:attrNameLst>
                                      </p:cBhvr>
                                      <p:tavLst>
                                        <p:tav tm="0">
                                          <p:val>
                                            <p:strVal val="#ppt_x"/>
                                          </p:val>
                                        </p:tav>
                                        <p:tav tm="100000">
                                          <p:val>
                                            <p:strVal val="#ppt_x"/>
                                          </p:val>
                                        </p:tav>
                                      </p:tavLst>
                                    </p:anim>
                                    <p:anim calcmode="lin" valueType="num">
                                      <p:cBhvr additive="base">
                                        <p:cTn id="68" dur="500" fill="hold"/>
                                        <p:tgtEl>
                                          <p:spTgt spid="6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fill="hold"/>
                                        <p:tgtEl>
                                          <p:spTgt spid="9"/>
                                        </p:tgtEl>
                                        <p:attrNameLst>
                                          <p:attrName>ppt_x</p:attrName>
                                        </p:attrNameLst>
                                      </p:cBhvr>
                                      <p:tavLst>
                                        <p:tav tm="0">
                                          <p:val>
                                            <p:strVal val="#ppt_x"/>
                                          </p:val>
                                        </p:tav>
                                        <p:tav tm="100000">
                                          <p:val>
                                            <p:strVal val="#ppt_x"/>
                                          </p:val>
                                        </p:tav>
                                      </p:tavLst>
                                    </p:anim>
                                    <p:anim calcmode="lin" valueType="num">
                                      <p:cBhvr additive="base">
                                        <p:cTn id="76" dur="500" fill="hold"/>
                                        <p:tgtEl>
                                          <p:spTgt spid="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additive="base">
                                        <p:cTn id="85" dur="500" fill="hold"/>
                                        <p:tgtEl>
                                          <p:spTgt spid="71"/>
                                        </p:tgtEl>
                                        <p:attrNameLst>
                                          <p:attrName>ppt_x</p:attrName>
                                        </p:attrNameLst>
                                      </p:cBhvr>
                                      <p:tavLst>
                                        <p:tav tm="0">
                                          <p:val>
                                            <p:strVal val="#ppt_x"/>
                                          </p:val>
                                        </p:tav>
                                        <p:tav tm="100000">
                                          <p:val>
                                            <p:strVal val="#ppt_x"/>
                                          </p:val>
                                        </p:tav>
                                      </p:tavLst>
                                    </p:anim>
                                    <p:anim calcmode="lin" valueType="num">
                                      <p:cBhvr additive="base">
                                        <p:cTn id="8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additive="base">
                                        <p:cTn id="91" dur="500" fill="hold"/>
                                        <p:tgtEl>
                                          <p:spTgt spid="73"/>
                                        </p:tgtEl>
                                        <p:attrNameLst>
                                          <p:attrName>ppt_x</p:attrName>
                                        </p:attrNameLst>
                                      </p:cBhvr>
                                      <p:tavLst>
                                        <p:tav tm="0">
                                          <p:val>
                                            <p:strVal val="#ppt_x"/>
                                          </p:val>
                                        </p:tav>
                                        <p:tav tm="100000">
                                          <p:val>
                                            <p:strVal val="#ppt_x"/>
                                          </p:val>
                                        </p:tav>
                                      </p:tavLst>
                                    </p:anim>
                                    <p:anim calcmode="lin" valueType="num">
                                      <p:cBhvr additive="base">
                                        <p:cTn id="9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additive="base">
                                        <p:cTn id="97" dur="500" fill="hold"/>
                                        <p:tgtEl>
                                          <p:spTgt spid="75"/>
                                        </p:tgtEl>
                                        <p:attrNameLst>
                                          <p:attrName>ppt_x</p:attrName>
                                        </p:attrNameLst>
                                      </p:cBhvr>
                                      <p:tavLst>
                                        <p:tav tm="0">
                                          <p:val>
                                            <p:strVal val="#ppt_x"/>
                                          </p:val>
                                        </p:tav>
                                        <p:tav tm="100000">
                                          <p:val>
                                            <p:strVal val="#ppt_x"/>
                                          </p:val>
                                        </p:tav>
                                      </p:tavLst>
                                    </p:anim>
                                    <p:anim calcmode="lin" valueType="num">
                                      <p:cBhvr additive="base">
                                        <p:cTn id="98" dur="500" fill="hold"/>
                                        <p:tgtEl>
                                          <p:spTgt spid="75"/>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anim calcmode="lin" valueType="num">
                                      <p:cBhvr additive="base">
                                        <p:cTn id="101" dur="500" fill="hold"/>
                                        <p:tgtEl>
                                          <p:spTgt spid="78"/>
                                        </p:tgtEl>
                                        <p:attrNameLst>
                                          <p:attrName>ppt_x</p:attrName>
                                        </p:attrNameLst>
                                      </p:cBhvr>
                                      <p:tavLst>
                                        <p:tav tm="0">
                                          <p:val>
                                            <p:strVal val="#ppt_x"/>
                                          </p:val>
                                        </p:tav>
                                        <p:tav tm="100000">
                                          <p:val>
                                            <p:strVal val="#ppt_x"/>
                                          </p:val>
                                        </p:tav>
                                      </p:tavLst>
                                    </p:anim>
                                    <p:anim calcmode="lin" valueType="num">
                                      <p:cBhvr additive="base">
                                        <p:cTn id="102"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80"/>
                                        </p:tgtEl>
                                        <p:attrNameLst>
                                          <p:attrName>style.visibility</p:attrName>
                                        </p:attrNameLst>
                                      </p:cBhvr>
                                      <p:to>
                                        <p:strVal val="visible"/>
                                      </p:to>
                                    </p:set>
                                    <p:anim calcmode="lin" valueType="num">
                                      <p:cBhvr additive="base">
                                        <p:cTn id="107" dur="500" fill="hold"/>
                                        <p:tgtEl>
                                          <p:spTgt spid="80"/>
                                        </p:tgtEl>
                                        <p:attrNameLst>
                                          <p:attrName>ppt_x</p:attrName>
                                        </p:attrNameLst>
                                      </p:cBhvr>
                                      <p:tavLst>
                                        <p:tav tm="0">
                                          <p:val>
                                            <p:strVal val="#ppt_x"/>
                                          </p:val>
                                        </p:tav>
                                        <p:tav tm="100000">
                                          <p:val>
                                            <p:strVal val="#ppt_x"/>
                                          </p:val>
                                        </p:tav>
                                      </p:tavLst>
                                    </p:anim>
                                    <p:anim calcmode="lin" valueType="num">
                                      <p:cBhvr additive="base">
                                        <p:cTn id="108" dur="500" fill="hold"/>
                                        <p:tgtEl>
                                          <p:spTgt spid="8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 calcmode="lin" valueType="num">
                                      <p:cBhvr additive="base">
                                        <p:cTn id="111" dur="500" fill="hold"/>
                                        <p:tgtEl>
                                          <p:spTgt spid="82"/>
                                        </p:tgtEl>
                                        <p:attrNameLst>
                                          <p:attrName>ppt_x</p:attrName>
                                        </p:attrNameLst>
                                      </p:cBhvr>
                                      <p:tavLst>
                                        <p:tav tm="0">
                                          <p:val>
                                            <p:strVal val="#ppt_x"/>
                                          </p:val>
                                        </p:tav>
                                        <p:tav tm="100000">
                                          <p:val>
                                            <p:strVal val="#ppt_x"/>
                                          </p:val>
                                        </p:tav>
                                      </p:tavLst>
                                    </p:anim>
                                    <p:anim calcmode="lin" valueType="num">
                                      <p:cBhvr additive="base">
                                        <p:cTn id="112"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anim calcmode="lin" valueType="num">
                                      <p:cBhvr additive="base">
                                        <p:cTn id="117" dur="500" fill="hold"/>
                                        <p:tgtEl>
                                          <p:spTgt spid="84"/>
                                        </p:tgtEl>
                                        <p:attrNameLst>
                                          <p:attrName>ppt_x</p:attrName>
                                        </p:attrNameLst>
                                      </p:cBhvr>
                                      <p:tavLst>
                                        <p:tav tm="0">
                                          <p:val>
                                            <p:strVal val="#ppt_x"/>
                                          </p:val>
                                        </p:tav>
                                        <p:tav tm="100000">
                                          <p:val>
                                            <p:strVal val="#ppt_x"/>
                                          </p:val>
                                        </p:tav>
                                      </p:tavLst>
                                    </p:anim>
                                    <p:anim calcmode="lin" valueType="num">
                                      <p:cBhvr additive="base">
                                        <p:cTn id="118" dur="500" fill="hold"/>
                                        <p:tgtEl>
                                          <p:spTgt spid="84"/>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86"/>
                                        </p:tgtEl>
                                        <p:attrNameLst>
                                          <p:attrName>style.visibility</p:attrName>
                                        </p:attrNameLst>
                                      </p:cBhvr>
                                      <p:to>
                                        <p:strVal val="visible"/>
                                      </p:to>
                                    </p:set>
                                    <p:anim calcmode="lin" valueType="num">
                                      <p:cBhvr additive="base">
                                        <p:cTn id="121" dur="500" fill="hold"/>
                                        <p:tgtEl>
                                          <p:spTgt spid="86"/>
                                        </p:tgtEl>
                                        <p:attrNameLst>
                                          <p:attrName>ppt_x</p:attrName>
                                        </p:attrNameLst>
                                      </p:cBhvr>
                                      <p:tavLst>
                                        <p:tav tm="0">
                                          <p:val>
                                            <p:strVal val="#ppt_x"/>
                                          </p:val>
                                        </p:tav>
                                        <p:tav tm="100000">
                                          <p:val>
                                            <p:strVal val="#ppt_x"/>
                                          </p:val>
                                        </p:tav>
                                      </p:tavLst>
                                    </p:anim>
                                    <p:anim calcmode="lin" valueType="num">
                                      <p:cBhvr additive="base">
                                        <p:cTn id="122"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88"/>
                                        </p:tgtEl>
                                        <p:attrNameLst>
                                          <p:attrName>style.visibility</p:attrName>
                                        </p:attrNameLst>
                                      </p:cBhvr>
                                      <p:to>
                                        <p:strVal val="visible"/>
                                      </p:to>
                                    </p:set>
                                    <p:anim calcmode="lin" valueType="num">
                                      <p:cBhvr additive="base">
                                        <p:cTn id="127" dur="500" fill="hold"/>
                                        <p:tgtEl>
                                          <p:spTgt spid="88"/>
                                        </p:tgtEl>
                                        <p:attrNameLst>
                                          <p:attrName>ppt_x</p:attrName>
                                        </p:attrNameLst>
                                      </p:cBhvr>
                                      <p:tavLst>
                                        <p:tav tm="0">
                                          <p:val>
                                            <p:strVal val="#ppt_x"/>
                                          </p:val>
                                        </p:tav>
                                        <p:tav tm="100000">
                                          <p:val>
                                            <p:strVal val="#ppt_x"/>
                                          </p:val>
                                        </p:tav>
                                      </p:tavLst>
                                    </p:anim>
                                    <p:anim calcmode="lin" valueType="num">
                                      <p:cBhvr additive="base">
                                        <p:cTn id="12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1" grpId="0"/>
      <p:bldP spid="63" grpId="0"/>
      <p:bldP spid="64" grpId="0"/>
      <p:bldP spid="65" grpId="0"/>
      <p:bldP spid="66"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62108" y="1753101"/>
            <a:ext cx="4920707" cy="230874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7000"/>
              </a:lnSpc>
              <a:spcBef>
                <a:spcPts val="0"/>
              </a:spcBef>
              <a:spcAft>
                <a:spcPts val="80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The cumulative incidence of event up to a given time is the probability that an individual dies by that time.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Cumulative incidence is calculated as the number of new events divided by the total number of individuals in the population at risk for a specific time interval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p:txBody>
      </p:sp>
      <p:cxnSp>
        <p:nvCxnSpPr>
          <p:cNvPr id="5" name="Straight Connector 4">
            <a:extLst>
              <a:ext uri="{FF2B5EF4-FFF2-40B4-BE49-F238E27FC236}">
                <a16:creationId xmlns:a16="http://schemas.microsoft.com/office/drawing/2014/main" id="{1BF733B0-2E07-D980-7885-145482E6BB27}"/>
              </a:ext>
            </a:extLst>
          </p:cNvPr>
          <p:cNvCxnSpPr/>
          <p:nvPr/>
        </p:nvCxnSpPr>
        <p:spPr>
          <a:xfrm flipV="1">
            <a:off x="8356798" y="3334863"/>
            <a:ext cx="0" cy="90742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4B33C0-9E2A-DDD1-4F09-8B04D3C8408F}"/>
              </a:ext>
            </a:extLst>
          </p:cNvPr>
          <p:cNvCxnSpPr>
            <a:cxnSpLocks/>
          </p:cNvCxnSpPr>
          <p:nvPr/>
        </p:nvCxnSpPr>
        <p:spPr>
          <a:xfrm>
            <a:off x="5536276" y="3345079"/>
            <a:ext cx="2820522"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3D71D7D-A5F2-C863-8857-9570A58E8283}"/>
              </a:ext>
            </a:extLst>
          </p:cNvPr>
          <p:cNvSpPr txBox="1"/>
          <p:nvPr/>
        </p:nvSpPr>
        <p:spPr>
          <a:xfrm>
            <a:off x="5084866" y="319119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285F4"/>
                </a:solidFill>
                <a:effectLst/>
                <a:uLnTx/>
                <a:uFillTx/>
                <a:latin typeface="Arial"/>
                <a:cs typeface="Arial"/>
                <a:sym typeface="Arial"/>
              </a:rPr>
              <a:t>35%</a:t>
            </a:r>
          </a:p>
        </p:txBody>
      </p:sp>
      <p:sp>
        <p:nvSpPr>
          <p:cNvPr id="11" name="Google Shape;373;p55">
            <a:extLst>
              <a:ext uri="{FF2B5EF4-FFF2-40B4-BE49-F238E27FC236}">
                <a16:creationId xmlns:a16="http://schemas.microsoft.com/office/drawing/2014/main" id="{4E9E482F-8A31-661A-38B6-D7A305169D8C}"/>
              </a:ext>
            </a:extLst>
          </p:cNvPr>
          <p:cNvSpPr txBox="1"/>
          <p:nvPr/>
        </p:nvSpPr>
        <p:spPr>
          <a:xfrm>
            <a:off x="62108" y="-2776"/>
            <a:ext cx="7975429" cy="150807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Arial"/>
              </a:rPr>
              <a:t>Cumulative incidence Curve (K-M) </a:t>
            </a:r>
            <a:r>
              <a:rPr kumimoji="0" lang="en-US" sz="20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Survival Cumulative incidence graphs show the opposite relationship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This is the sum of events incidences occurring up to that time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This can be mathematically described as being 1 - survival probability.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Thus, these graphs start at 0 and increase to a maximum of </a:t>
            </a:r>
            <a:r>
              <a:rPr kumimoji="0" lang="en-US" sz="1800" b="1" i="0" u="none" strike="noStrike" kern="0" cap="none" spc="0" normalizeH="0" baseline="0" noProof="0" dirty="0">
                <a:ln>
                  <a:noFill/>
                </a:ln>
                <a:solidFill>
                  <a:srgbClr val="FFFFFF"/>
                </a:solidFill>
                <a:effectLst/>
                <a:highlight>
                  <a:srgbClr val="60A534"/>
                </a:highlight>
                <a:uLnTx/>
                <a:uFillTx/>
                <a:latin typeface="Calibri" panose="020F0502020204030204" pitchFamily="34" charset="0"/>
                <a:cs typeface="Arial" panose="020B0604020202020204" pitchFamily="34" charset="0"/>
                <a:sym typeface="Arial"/>
              </a:rPr>
              <a:t>1 </a:t>
            </a:r>
            <a:endPar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p:txBody>
      </p:sp>
      <p:pic>
        <p:nvPicPr>
          <p:cNvPr id="4" name="Picture 3">
            <a:extLst>
              <a:ext uri="{FF2B5EF4-FFF2-40B4-BE49-F238E27FC236}">
                <a16:creationId xmlns:a16="http://schemas.microsoft.com/office/drawing/2014/main" id="{B642F982-3C4A-1975-A06A-30997B52213F}"/>
              </a:ext>
            </a:extLst>
          </p:cNvPr>
          <p:cNvPicPr>
            <a:picLocks noChangeAspect="1"/>
          </p:cNvPicPr>
          <p:nvPr/>
        </p:nvPicPr>
        <p:blipFill>
          <a:blip r:embed="rId3"/>
          <a:stretch>
            <a:fillRect/>
          </a:stretch>
        </p:blipFill>
        <p:spPr>
          <a:xfrm>
            <a:off x="4860852" y="1669441"/>
            <a:ext cx="4221040" cy="3043497"/>
          </a:xfrm>
          <a:prstGeom prst="rect">
            <a:avLst/>
          </a:prstGeom>
        </p:spPr>
      </p:pic>
      <p:pic>
        <p:nvPicPr>
          <p:cNvPr id="8" name="Picture 7">
            <a:extLst>
              <a:ext uri="{FF2B5EF4-FFF2-40B4-BE49-F238E27FC236}">
                <a16:creationId xmlns:a16="http://schemas.microsoft.com/office/drawing/2014/main" id="{A9C1504D-43D5-6C28-EF1B-BC7BC4C2192C}"/>
              </a:ext>
            </a:extLst>
          </p:cNvPr>
          <p:cNvPicPr>
            <a:picLocks noChangeAspect="1"/>
          </p:cNvPicPr>
          <p:nvPr/>
        </p:nvPicPr>
        <p:blipFill>
          <a:blip r:embed="rId4"/>
          <a:stretch>
            <a:fillRect/>
          </a:stretch>
        </p:blipFill>
        <p:spPr>
          <a:xfrm>
            <a:off x="5628605" y="4644851"/>
            <a:ext cx="3000375" cy="447675"/>
          </a:xfrm>
          <a:prstGeom prst="rect">
            <a:avLst/>
          </a:prstGeom>
        </p:spPr>
      </p:pic>
    </p:spTree>
    <p:extLst>
      <p:ext uri="{BB962C8B-B14F-4D97-AF65-F5344CB8AC3E}">
        <p14:creationId xmlns:p14="http://schemas.microsoft.com/office/powerpoint/2010/main" val="880073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66"/>
        <p:cNvGrpSpPr/>
        <p:nvPr/>
      </p:nvGrpSpPr>
      <p:grpSpPr>
        <a:xfrm>
          <a:off x="0" y="0"/>
          <a:ext cx="0" cy="0"/>
          <a:chOff x="0" y="0"/>
          <a:chExt cx="0" cy="0"/>
        </a:xfrm>
      </p:grpSpPr>
      <p:sp>
        <p:nvSpPr>
          <p:cNvPr id="567" name="Google Shape;567;p68"/>
          <p:cNvSpPr txBox="1"/>
          <p:nvPr/>
        </p:nvSpPr>
        <p:spPr>
          <a:xfrm>
            <a:off x="62108" y="1479760"/>
            <a:ext cx="5260169" cy="299155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The</a:t>
            </a:r>
            <a:r>
              <a:rPr kumimoji="0" lang="en-US" sz="1600" b="1" i="0" u="none" strike="noStrike" kern="0" cap="none" spc="0" normalizeH="0" baseline="0" noProof="0" dirty="0">
                <a:ln>
                  <a:noFill/>
                </a:ln>
                <a:solidFill>
                  <a:srgbClr val="DAF000"/>
                </a:solidFill>
                <a:effectLst/>
                <a:highlight>
                  <a:srgbClr val="60A534"/>
                </a:highlight>
                <a:uLnTx/>
                <a:uFillTx/>
                <a:latin typeface="Arial"/>
                <a:ea typeface="Arial"/>
                <a:cs typeface="Arial"/>
                <a:sym typeface="Arial"/>
              </a:rPr>
              <a:t> log rank test</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 is the most common method.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It </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calculates the chi-square (X2) for each event time for each group.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The summed results for each group are added to derive the ultimate chi-square to compare the full curves.</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7000"/>
              </a:lnSpc>
              <a:spcBef>
                <a:spcPts val="800"/>
              </a:spcBef>
              <a:spcAft>
                <a:spcPts val="80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EEFF41">
                    <a:lumMod val="75000"/>
                  </a:srgbClr>
                </a:solidFill>
                <a:effectLst/>
                <a:highlight>
                  <a:srgbClr val="60A534"/>
                </a:highlight>
                <a:uLnTx/>
                <a:uFillTx/>
                <a:latin typeface="Arial"/>
                <a:cs typeface="Arial"/>
                <a:sym typeface="Arial"/>
              </a:rPr>
              <a:t>H</a:t>
            </a:r>
            <a:r>
              <a:rPr kumimoji="0" lang="en-US" sz="1600" b="1" i="0" u="none" strike="noStrike" kern="0" cap="none" spc="0" normalizeH="0" baseline="0" noProof="0" dirty="0" err="1">
                <a:ln>
                  <a:noFill/>
                </a:ln>
                <a:solidFill>
                  <a:srgbClr val="DAF000"/>
                </a:solidFill>
                <a:effectLst/>
                <a:highlight>
                  <a:srgbClr val="60A534"/>
                </a:highlight>
                <a:uLnTx/>
                <a:uFillTx/>
                <a:latin typeface="Arial"/>
                <a:ea typeface="Arial"/>
                <a:cs typeface="Arial"/>
                <a:sym typeface="Arial"/>
              </a:rPr>
              <a:t>azard</a:t>
            </a:r>
            <a:r>
              <a:rPr kumimoji="0" lang="en-US" sz="1600" b="1" i="0" u="none" strike="noStrike" kern="0" cap="none" spc="0" normalizeH="0" baseline="0" noProof="0" dirty="0">
                <a:ln>
                  <a:noFill/>
                </a:ln>
                <a:solidFill>
                  <a:srgbClr val="DAF000"/>
                </a:solidFill>
                <a:effectLst/>
                <a:highlight>
                  <a:srgbClr val="60A534"/>
                </a:highlight>
                <a:uLnTx/>
                <a:uFillTx/>
                <a:latin typeface="Arial"/>
                <a:ea typeface="Arial"/>
                <a:cs typeface="Arial"/>
                <a:sym typeface="Arial"/>
              </a:rPr>
              <a:t> ratio</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 which gives a relative event rate in the groups. Cumulative process provide the hazard ratio of the full curves.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68" name="Google Shape;568;p68"/>
          <p:cNvSpPr txBox="1"/>
          <p:nvPr/>
        </p:nvSpPr>
        <p:spPr>
          <a:xfrm>
            <a:off x="62108" y="-2776"/>
            <a:ext cx="7975429" cy="123107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Comparison of K-M estimates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Simple to visualize the difference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Must be quantified in order to assess statistical significance.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Plotting confidence intervals can be useful in visualizing the differences.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69" name="Google Shape;569;p68"/>
          <p:cNvPicPr preferRelativeResize="0"/>
          <p:nvPr/>
        </p:nvPicPr>
        <p:blipFill rotWithShape="1">
          <a:blip r:embed="rId3">
            <a:alphaModFix/>
          </a:blip>
          <a:srcRect/>
          <a:stretch/>
        </p:blipFill>
        <p:spPr>
          <a:xfrm>
            <a:off x="5421923" y="1250281"/>
            <a:ext cx="3659969" cy="27263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74"/>
        <p:cNvGrpSpPr/>
        <p:nvPr/>
      </p:nvGrpSpPr>
      <p:grpSpPr>
        <a:xfrm>
          <a:off x="0" y="0"/>
          <a:ext cx="0" cy="0"/>
          <a:chOff x="0" y="0"/>
          <a:chExt cx="0" cy="0"/>
        </a:xfrm>
      </p:grpSpPr>
      <p:pic>
        <p:nvPicPr>
          <p:cNvPr id="575" name="Google Shape;575;p69"/>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576" name="Google Shape;576;p69"/>
          <p:cNvSpPr txBox="1"/>
          <p:nvPr/>
        </p:nvSpPr>
        <p:spPr>
          <a:xfrm>
            <a:off x="3962400" y="152400"/>
            <a:ext cx="5181600" cy="443195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000000"/>
                </a:solidFill>
                <a:effectLst/>
                <a:uLnTx/>
                <a:uFillTx/>
                <a:latin typeface="Arial"/>
                <a:ea typeface="Arial"/>
                <a:cs typeface="Arial"/>
                <a:sym typeface="Arial"/>
              </a:rPr>
              <a:t>Agenda:</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800"/>
              <a:buFont typeface="Arial"/>
              <a:buChar char="•"/>
              <a:tabLst/>
              <a:defRPr/>
            </a:pPr>
            <a:r>
              <a:rPr kumimoji="0" lang="en-US" sz="1800" b="1" i="0" u="none" strike="noStrike" kern="0" cap="none" spc="0" normalizeH="0" baseline="0" noProof="0">
                <a:ln>
                  <a:noFill/>
                </a:ln>
                <a:solidFill>
                  <a:srgbClr val="000000"/>
                </a:solidFill>
                <a:effectLst/>
                <a:uLnTx/>
                <a:uFillTx/>
                <a:latin typeface="Arial"/>
                <a:ea typeface="Arial"/>
                <a:cs typeface="Arial"/>
                <a:sym typeface="Arial"/>
              </a:rPr>
              <a:t>COVID-19 &amp; the Pfizer-BioNTech vaccine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800"/>
              <a:buFont typeface="Arial"/>
              <a:buChar char="•"/>
              <a:tabLst/>
              <a:defRPr/>
            </a:pPr>
            <a:r>
              <a:rPr kumimoji="0" lang="en-US" sz="1800" b="1" i="0" u="none" strike="noStrike" kern="0" cap="none" spc="0" normalizeH="0" baseline="0" noProof="0">
                <a:ln>
                  <a:noFill/>
                </a:ln>
                <a:solidFill>
                  <a:srgbClr val="000000"/>
                </a:solidFill>
                <a:effectLst/>
                <a:uLnTx/>
                <a:uFillTx/>
                <a:latin typeface="Arial"/>
                <a:ea typeface="Arial"/>
                <a:cs typeface="Arial"/>
                <a:sym typeface="Arial"/>
              </a:rPr>
              <a:t>Survival Analysis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800"/>
              <a:buFont typeface="Arial"/>
              <a:buChar char="•"/>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BNT162b2 mRNA COVID-19  Vaccine in a Nationwide Mass Vaccination setting (paper 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20000"/>
              </a:lnSpc>
              <a:spcBef>
                <a:spcPts val="0"/>
              </a:spcBef>
              <a:spcAft>
                <a:spcPts val="0"/>
              </a:spcAft>
              <a:buClr>
                <a:srgbClr val="000000"/>
              </a:buClr>
              <a:buSzPts val="1800"/>
              <a:buFont typeface="Arial"/>
              <a:buChar char="•"/>
              <a:tabLst/>
              <a:defRPr/>
            </a:pPr>
            <a:r>
              <a:rPr kumimoji="0" lang="en-US" sz="1800" b="1" i="0" u="none" strike="noStrike" kern="0" cap="none" spc="0" normalizeH="0" baseline="0" noProof="0">
                <a:ln>
                  <a:noFill/>
                </a:ln>
                <a:solidFill>
                  <a:srgbClr val="000000"/>
                </a:solidFill>
                <a:effectLst/>
                <a:uLnTx/>
                <a:uFillTx/>
                <a:latin typeface="Arial"/>
                <a:ea typeface="Arial"/>
                <a:cs typeface="Arial"/>
                <a:sym typeface="Arial"/>
              </a:rPr>
              <a:t>COVID-19 dynamics after a national immunization program in Israel (paper II)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71450" algn="l" defTabSz="914400" rtl="0" eaLnBrk="1" fontAlgn="auto" latinLnBrk="0" hangingPunct="1">
              <a:lnSpc>
                <a:spcPct val="120000"/>
              </a:lnSpc>
              <a:spcBef>
                <a:spcPts val="0"/>
              </a:spcBef>
              <a:spcAft>
                <a:spcPts val="0"/>
              </a:spcAft>
              <a:buClr>
                <a:srgbClr val="000000"/>
              </a:buClr>
              <a:buSzPts val="1800"/>
              <a:buFont typeface="Arial"/>
              <a:buNone/>
              <a:tabLst/>
              <a:defRPr/>
            </a:pP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a:p>
            <a:pPr marL="285750" marR="0" lvl="0" indent="-171450" algn="l" defTabSz="914400" rtl="0" eaLnBrk="1" fontAlgn="auto" latinLnBrk="0" hangingPunct="1">
              <a:lnSpc>
                <a:spcPct val="120000"/>
              </a:lnSpc>
              <a:spcBef>
                <a:spcPts val="0"/>
              </a:spcBef>
              <a:spcAft>
                <a:spcPts val="0"/>
              </a:spcAft>
              <a:buClr>
                <a:srgbClr val="000000"/>
              </a:buClr>
              <a:buSzPts val="1800"/>
              <a:buFont typeface="Arial"/>
              <a:buNone/>
              <a:tabLst/>
              <a:defRPr/>
            </a:pP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20000"/>
              </a:lnSpc>
              <a:spcBef>
                <a:spcPts val="0"/>
              </a:spcBef>
              <a:spcAft>
                <a:spcPts val="0"/>
              </a:spcAft>
              <a:buClr>
                <a:srgbClr val="000000"/>
              </a:buClr>
              <a:buSzPts val="1800"/>
              <a:buFont typeface="Arial"/>
              <a:buNone/>
              <a:tabLst/>
              <a:defRPr/>
            </a:pP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20000"/>
              </a:lnSpc>
              <a:spcBef>
                <a:spcPts val="0"/>
              </a:spcBef>
              <a:spcAft>
                <a:spcPts val="0"/>
              </a:spcAft>
              <a:buClr>
                <a:srgbClr val="000000"/>
              </a:buClr>
              <a:buSzPts val="1800"/>
              <a:buFont typeface="Arial"/>
              <a:buNone/>
              <a:tabLst/>
              <a:defRPr/>
            </a:pPr>
            <a:endParaRPr kumimoji="0" sz="1800" b="1"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80"/>
        <p:cNvGrpSpPr/>
        <p:nvPr/>
      </p:nvGrpSpPr>
      <p:grpSpPr>
        <a:xfrm>
          <a:off x="0" y="0"/>
          <a:ext cx="0" cy="0"/>
          <a:chOff x="0" y="0"/>
          <a:chExt cx="0" cy="0"/>
        </a:xfrm>
      </p:grpSpPr>
      <p:pic>
        <p:nvPicPr>
          <p:cNvPr id="581" name="Google Shape;581;p70"/>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582" name="Google Shape;582;p70"/>
          <p:cNvSpPr txBox="1"/>
          <p:nvPr/>
        </p:nvSpPr>
        <p:spPr>
          <a:xfrm>
            <a:off x="0" y="232100"/>
            <a:ext cx="6835500" cy="260375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20000"/>
              </a:lnSpc>
              <a:spcBef>
                <a:spcPts val="0"/>
              </a:spcBef>
              <a:spcAft>
                <a:spcPts val="0"/>
              </a:spcAft>
              <a:buClr>
                <a:srgbClr val="000000"/>
              </a:buClr>
              <a:buSzPts val="3200"/>
              <a:buFont typeface="Arial"/>
              <a:buNone/>
              <a:tabLst/>
              <a:defRPr/>
            </a:pPr>
            <a:r>
              <a:rPr kumimoji="0" lang="en-US" sz="3200" b="1" i="0" u="none" strike="noStrike" kern="0" cap="none" spc="0" normalizeH="0" baseline="0" noProof="0">
                <a:ln>
                  <a:noFill/>
                </a:ln>
                <a:solidFill>
                  <a:srgbClr val="222222"/>
                </a:solidFill>
                <a:effectLst/>
                <a:highlight>
                  <a:srgbClr val="FFFFFF"/>
                </a:highlight>
                <a:uLnTx/>
                <a:uFillTx/>
                <a:latin typeface="Times New Roman"/>
                <a:ea typeface="Times New Roman"/>
                <a:cs typeface="Times New Roman"/>
                <a:sym typeface="Times New Roman"/>
              </a:rPr>
              <a:t>BNT162b2 mRNA COVID-19  Vaccine in a Nationwide Mass Vaccination setting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1200"/>
              </a:spcBef>
              <a:spcAft>
                <a:spcPts val="0"/>
              </a:spcAft>
              <a:buClr>
                <a:srgbClr val="000000"/>
              </a:buClr>
              <a:buSzPts val="3200"/>
              <a:buFont typeface="Arial"/>
              <a:buNone/>
              <a:tabLst/>
              <a:defRPr/>
            </a:pPr>
            <a:endParaRPr kumimoji="0" sz="3200"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83" name="Google Shape;583;p70"/>
          <p:cNvSpPr txBox="1"/>
          <p:nvPr/>
        </p:nvSpPr>
        <p:spPr>
          <a:xfrm>
            <a:off x="7539300" y="1377600"/>
            <a:ext cx="1542300" cy="190818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Authors: Noa Dagan, Noam Barda, et al. </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Published: 24 February, 2021 in NEJM.org </a:t>
            </a: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84" name="Google Shape;584;p70"/>
          <p:cNvPicPr preferRelativeResize="0"/>
          <p:nvPr/>
        </p:nvPicPr>
        <p:blipFill rotWithShape="1">
          <a:blip r:embed="rId4">
            <a:alphaModFix/>
          </a:blip>
          <a:srcRect/>
          <a:stretch/>
        </p:blipFill>
        <p:spPr>
          <a:xfrm>
            <a:off x="2896513" y="2231136"/>
            <a:ext cx="4681011" cy="3054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88"/>
        <p:cNvGrpSpPr/>
        <p:nvPr/>
      </p:nvGrpSpPr>
      <p:grpSpPr>
        <a:xfrm>
          <a:off x="0" y="0"/>
          <a:ext cx="0" cy="0"/>
          <a:chOff x="0" y="0"/>
          <a:chExt cx="0" cy="0"/>
        </a:xfrm>
      </p:grpSpPr>
      <p:sp>
        <p:nvSpPr>
          <p:cNvPr id="589" name="Google Shape;589;p71"/>
          <p:cNvSpPr txBox="1"/>
          <p:nvPr/>
        </p:nvSpPr>
        <p:spPr>
          <a:xfrm>
            <a:off x="477719" y="694328"/>
            <a:ext cx="8033400" cy="406262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Research time period: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Dec 20th,2020-Feb 1st,2021</a:t>
            </a: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Vaccination Periods: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14-20 after 1st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21-27 after 1st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7-until the end of the follow-up after 2nd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sz="18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In Secondary analysis: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0-20 after 1st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0-27 after 1st dose</a:t>
            </a: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Days 0</a:t>
            </a: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-until the end of the follow-up</a:t>
            </a: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after 1st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Days 0-6 after 2nd dose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1"/>
        <p:cNvGrpSpPr/>
        <p:nvPr/>
      </p:nvGrpSpPr>
      <p:grpSpPr>
        <a:xfrm>
          <a:off x="0" y="0"/>
          <a:ext cx="0" cy="0"/>
          <a:chOff x="0" y="0"/>
          <a:chExt cx="0" cy="0"/>
        </a:xfrm>
      </p:grpSpPr>
      <p:pic>
        <p:nvPicPr>
          <p:cNvPr id="372" name="Google Shape;372;p55"/>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373" name="Google Shape;373;p55"/>
          <p:cNvSpPr txBox="1"/>
          <p:nvPr/>
        </p:nvSpPr>
        <p:spPr>
          <a:xfrm>
            <a:off x="3962400" y="152400"/>
            <a:ext cx="5181600" cy="43776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Agenda:</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&amp; the Pfizer-BioNTech vaccine</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Survival Analysis</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BNT162b2 mRNA COVID-19 Vaccine in a Nationwide Mass Vaccination setting (paper I)</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dynamics after a national immunization program in Israel (paper II)</a:t>
            </a:r>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93"/>
        <p:cNvGrpSpPr/>
        <p:nvPr/>
      </p:nvGrpSpPr>
      <p:grpSpPr>
        <a:xfrm>
          <a:off x="0" y="0"/>
          <a:ext cx="0" cy="0"/>
          <a:chOff x="0" y="0"/>
          <a:chExt cx="0" cy="0"/>
        </a:xfrm>
      </p:grpSpPr>
      <p:sp>
        <p:nvSpPr>
          <p:cNvPr id="594" name="Google Shape;594;p72"/>
          <p:cNvSpPr txBox="1"/>
          <p:nvPr/>
        </p:nvSpPr>
        <p:spPr>
          <a:xfrm>
            <a:off x="696736" y="189783"/>
            <a:ext cx="8033400"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rPr>
              <a:t>Estimated effectiveness for 5 outcomes were analyzed: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Documented SARS-CoV-2 Infection</a:t>
            </a:r>
            <a:endParaRPr kumimoji="0" sz="24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Symptomatic Covid-19</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Coved-19 Hospitalization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Severe Covid-19</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Death due to Covid-19</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rPr>
              <a:t>Time from Initial PCR Swabbing to outcomes</a:t>
            </a:r>
            <a:endParaRPr kumimoji="0" sz="24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endParaRPr>
          </a:p>
        </p:txBody>
      </p:sp>
      <p:pic>
        <p:nvPicPr>
          <p:cNvPr id="595" name="Google Shape;595;p72"/>
          <p:cNvPicPr preferRelativeResize="0"/>
          <p:nvPr/>
        </p:nvPicPr>
        <p:blipFill rotWithShape="1">
          <a:blip r:embed="rId3">
            <a:alphaModFix/>
          </a:blip>
          <a:srcRect/>
          <a:stretch/>
        </p:blipFill>
        <p:spPr>
          <a:xfrm>
            <a:off x="803937" y="2874610"/>
            <a:ext cx="2272854" cy="2268889"/>
          </a:xfrm>
          <a:prstGeom prst="rect">
            <a:avLst/>
          </a:prstGeom>
          <a:noFill/>
          <a:ln>
            <a:noFill/>
          </a:ln>
        </p:spPr>
      </p:pic>
      <p:pic>
        <p:nvPicPr>
          <p:cNvPr id="596" name="Google Shape;596;p72"/>
          <p:cNvPicPr preferRelativeResize="0"/>
          <p:nvPr/>
        </p:nvPicPr>
        <p:blipFill rotWithShape="1">
          <a:blip r:embed="rId4">
            <a:alphaModFix/>
          </a:blip>
          <a:srcRect/>
          <a:stretch/>
        </p:blipFill>
        <p:spPr>
          <a:xfrm>
            <a:off x="3859649" y="2874610"/>
            <a:ext cx="2272854" cy="2268890"/>
          </a:xfrm>
          <a:prstGeom prst="rect">
            <a:avLst/>
          </a:prstGeom>
          <a:noFill/>
          <a:ln>
            <a:noFill/>
          </a:ln>
        </p:spPr>
      </p:pic>
      <p:pic>
        <p:nvPicPr>
          <p:cNvPr id="597" name="Google Shape;597;p72"/>
          <p:cNvPicPr preferRelativeResize="0"/>
          <p:nvPr/>
        </p:nvPicPr>
        <p:blipFill rotWithShape="1">
          <a:blip r:embed="rId5">
            <a:alphaModFix/>
          </a:blip>
          <a:srcRect/>
          <a:stretch/>
        </p:blipFill>
        <p:spPr>
          <a:xfrm>
            <a:off x="6679507" y="2855373"/>
            <a:ext cx="2272854" cy="2281081"/>
          </a:xfrm>
          <a:prstGeom prst="rect">
            <a:avLst/>
          </a:prstGeom>
          <a:noFill/>
          <a:ln>
            <a:noFill/>
          </a:ln>
        </p:spPr>
      </p:pic>
      <p:sp>
        <p:nvSpPr>
          <p:cNvPr id="598" name="Google Shape;598;p72"/>
          <p:cNvSpPr txBox="1"/>
          <p:nvPr/>
        </p:nvSpPr>
        <p:spPr>
          <a:xfrm>
            <a:off x="2134175" y="3319005"/>
            <a:ext cx="865438"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0000"/>
                </a:solidFill>
                <a:effectLst/>
                <a:uLnTx/>
                <a:uFillTx/>
                <a:latin typeface="Arial"/>
                <a:ea typeface="Arial"/>
                <a:cs typeface="Arial"/>
                <a:sym typeface="Arial"/>
              </a:rPr>
              <a:t>Median=1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9" name="Google Shape;599;p72"/>
          <p:cNvSpPr txBox="1"/>
          <p:nvPr/>
        </p:nvSpPr>
        <p:spPr>
          <a:xfrm>
            <a:off x="5146010" y="3319004"/>
            <a:ext cx="865438"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0000"/>
                </a:solidFill>
                <a:effectLst/>
                <a:uLnTx/>
                <a:uFillTx/>
                <a:latin typeface="Arial"/>
                <a:ea typeface="Arial"/>
                <a:cs typeface="Arial"/>
                <a:sym typeface="Arial"/>
              </a:rPr>
              <a:t>Median=5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0" name="Google Shape;600;p72"/>
          <p:cNvSpPr txBox="1"/>
          <p:nvPr/>
        </p:nvSpPr>
        <p:spPr>
          <a:xfrm>
            <a:off x="7869471" y="3319003"/>
            <a:ext cx="941183"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0000"/>
                </a:solidFill>
                <a:effectLst/>
                <a:uLnTx/>
                <a:uFillTx/>
                <a:latin typeface="Arial"/>
                <a:ea typeface="Arial"/>
                <a:cs typeface="Arial"/>
                <a:sym typeface="Arial"/>
              </a:rPr>
              <a:t>Median=11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01" name="Google Shape;601;p72"/>
          <p:cNvPicPr preferRelativeResize="0"/>
          <p:nvPr/>
        </p:nvPicPr>
        <p:blipFill rotWithShape="1">
          <a:blip r:embed="rId6">
            <a:alphaModFix/>
          </a:blip>
          <a:srcRect/>
          <a:stretch/>
        </p:blipFill>
        <p:spPr>
          <a:xfrm>
            <a:off x="6915361" y="2855373"/>
            <a:ext cx="2043425" cy="265067"/>
          </a:xfrm>
          <a:prstGeom prst="rect">
            <a:avLst/>
          </a:prstGeom>
          <a:noFill/>
          <a:ln>
            <a:noFill/>
          </a:ln>
        </p:spPr>
      </p:pic>
      <p:pic>
        <p:nvPicPr>
          <p:cNvPr id="602" name="Google Shape;602;p72"/>
          <p:cNvPicPr preferRelativeResize="0"/>
          <p:nvPr/>
        </p:nvPicPr>
        <p:blipFill rotWithShape="1">
          <a:blip r:embed="rId7">
            <a:alphaModFix/>
          </a:blip>
          <a:srcRect/>
          <a:stretch/>
        </p:blipFill>
        <p:spPr>
          <a:xfrm>
            <a:off x="4244622" y="2884382"/>
            <a:ext cx="1822589" cy="318735"/>
          </a:xfrm>
          <a:prstGeom prst="rect">
            <a:avLst/>
          </a:prstGeom>
          <a:noFill/>
          <a:ln>
            <a:noFill/>
          </a:ln>
        </p:spPr>
      </p:pic>
      <p:pic>
        <p:nvPicPr>
          <p:cNvPr id="603" name="Google Shape;603;p72"/>
          <p:cNvPicPr preferRelativeResize="0"/>
          <p:nvPr/>
        </p:nvPicPr>
        <p:blipFill rotWithShape="1">
          <a:blip r:embed="rId8">
            <a:alphaModFix/>
          </a:blip>
          <a:srcRect/>
          <a:stretch/>
        </p:blipFill>
        <p:spPr>
          <a:xfrm>
            <a:off x="803937" y="2858885"/>
            <a:ext cx="2272854" cy="2956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07"/>
        <p:cNvGrpSpPr/>
        <p:nvPr/>
      </p:nvGrpSpPr>
      <p:grpSpPr>
        <a:xfrm>
          <a:off x="0" y="0"/>
          <a:ext cx="0" cy="0"/>
          <a:chOff x="0" y="0"/>
          <a:chExt cx="0" cy="0"/>
        </a:xfrm>
      </p:grpSpPr>
      <p:pic>
        <p:nvPicPr>
          <p:cNvPr id="608" name="Google Shape;608;p73"/>
          <p:cNvPicPr preferRelativeResize="0"/>
          <p:nvPr/>
        </p:nvPicPr>
        <p:blipFill rotWithShape="1">
          <a:blip r:embed="rId3">
            <a:alphaModFix/>
          </a:blip>
          <a:srcRect/>
          <a:stretch/>
        </p:blipFill>
        <p:spPr>
          <a:xfrm>
            <a:off x="4420642" y="0"/>
            <a:ext cx="4605084" cy="5143500"/>
          </a:xfrm>
          <a:prstGeom prst="rect">
            <a:avLst/>
          </a:prstGeom>
          <a:noFill/>
          <a:ln>
            <a:noFill/>
          </a:ln>
        </p:spPr>
      </p:pic>
      <p:sp>
        <p:nvSpPr>
          <p:cNvPr id="609" name="Google Shape;609;p73"/>
          <p:cNvSpPr txBox="1"/>
          <p:nvPr/>
        </p:nvSpPr>
        <p:spPr>
          <a:xfrm>
            <a:off x="237395" y="125759"/>
            <a:ext cx="4264266" cy="520139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Included: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err="1">
                <a:ln>
                  <a:noFill/>
                </a:ln>
                <a:solidFill>
                  <a:srgbClr val="FFFFFF"/>
                </a:solidFill>
                <a:effectLst/>
                <a:highlight>
                  <a:srgbClr val="60A534"/>
                </a:highlight>
                <a:uLnTx/>
                <a:uFillTx/>
                <a:latin typeface="Arial"/>
                <a:ea typeface="Arial"/>
                <a:cs typeface="Arial"/>
                <a:sym typeface="Arial"/>
              </a:rPr>
              <a:t>Clalit</a:t>
            </a: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 members , &gt; 16 years,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no covid documented till 20.12.2020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Excluded: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Home or nursing home </a:t>
            </a:r>
            <a:r>
              <a:rPr kumimoji="0" lang="en-US" sz="1800" b="1" i="0" u="none" strike="noStrike" kern="0" cap="none" spc="0" normalizeH="0" baseline="0" noProof="0" dirty="0" err="1">
                <a:ln>
                  <a:noFill/>
                </a:ln>
                <a:solidFill>
                  <a:srgbClr val="FFFFFF"/>
                </a:solidFill>
                <a:effectLst/>
                <a:highlight>
                  <a:srgbClr val="60A534"/>
                </a:highlight>
                <a:uLnTx/>
                <a:uFillTx/>
                <a:latin typeface="Arial"/>
                <a:ea typeface="Arial"/>
                <a:cs typeface="Arial"/>
                <a:sym typeface="Arial"/>
              </a:rPr>
              <a:t>residense</a:t>
            </a:r>
            <a:endParaRPr kumimoji="0"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Health workers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Leave </a:t>
            </a:r>
            <a:r>
              <a:rPr kumimoji="0" lang="en-US" sz="1800" b="1" i="0" u="none" strike="noStrike" kern="0" cap="none" spc="0" normalizeH="0" baseline="0" noProof="0" dirty="0" err="1">
                <a:ln>
                  <a:noFill/>
                </a:ln>
                <a:solidFill>
                  <a:srgbClr val="FFFFFF"/>
                </a:solidFill>
                <a:effectLst/>
                <a:highlight>
                  <a:srgbClr val="60A534"/>
                </a:highlight>
                <a:uLnTx/>
                <a:uFillTx/>
                <a:latin typeface="Arial"/>
                <a:ea typeface="Arial"/>
                <a:cs typeface="Arial"/>
                <a:sym typeface="Arial"/>
              </a:rPr>
              <a:t>Clalit</a:t>
            </a: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 no home address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No BMI or smoking status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err="1">
                <a:ln>
                  <a:noFill/>
                </a:ln>
                <a:solidFill>
                  <a:srgbClr val="FFFFFF"/>
                </a:solidFill>
                <a:effectLst/>
                <a:highlight>
                  <a:srgbClr val="60A534"/>
                </a:highlight>
                <a:uLnTx/>
                <a:uFillTx/>
                <a:latin typeface="Arial"/>
                <a:ea typeface="Arial"/>
                <a:cs typeface="Arial"/>
                <a:sym typeface="Arial"/>
              </a:rPr>
              <a:t>Healtcare</a:t>
            </a: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 interaction 3 days before vaccination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Some were matched in control before receiving vaccination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ea typeface="Arial"/>
                <a:cs typeface="Arial"/>
                <a:sym typeface="Arial"/>
              </a:rPr>
              <a:t>Some were rematched in vaccinated cohort after receiving vaccination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13"/>
        <p:cNvGrpSpPr/>
        <p:nvPr/>
      </p:nvGrpSpPr>
      <p:grpSpPr>
        <a:xfrm>
          <a:off x="0" y="0"/>
          <a:ext cx="0" cy="0"/>
          <a:chOff x="0" y="0"/>
          <a:chExt cx="0" cy="0"/>
        </a:xfrm>
      </p:grpSpPr>
      <p:sp>
        <p:nvSpPr>
          <p:cNvPr id="614" name="Google Shape;614;p74"/>
          <p:cNvSpPr txBox="1"/>
          <p:nvPr/>
        </p:nvSpPr>
        <p:spPr>
          <a:xfrm>
            <a:off x="197428" y="116594"/>
            <a:ext cx="4669675" cy="415495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highlight>
                  <a:srgbClr val="FFFFFF"/>
                </a:highlight>
                <a:uLnTx/>
                <a:uFillTx/>
                <a:latin typeface="Times New Roman"/>
                <a:ea typeface="Times New Roman"/>
                <a:cs typeface="Times New Roman"/>
                <a:sym typeface="Times New Roman"/>
              </a:rPr>
              <a:t>Matching Groups: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Age (16-39,40-49,50-59,60-69,70-79,80+), in bins of two consecutive years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Sex (male, female)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Place of residence, at the level of neighborhood or small town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Population Sector (general Jewish, Arab, ultra-orthodox Jewish)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Influenza vaccines in the past 5 years (0, 1-2, 3-4, 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Pregnancy (yes, no)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rPr>
              <a:t> Count of pre-existing conditions considered by the CDC as risk criteria (0,1,2,3,4+) </a:t>
            </a:r>
            <a:endParaRPr kumimoji="0" sz="1800" b="1" i="0" u="none" strike="noStrike" kern="0" cap="none" spc="0" normalizeH="0" baseline="0" noProof="0">
              <a:ln>
                <a:noFill/>
              </a:ln>
              <a:solidFill>
                <a:srgbClr val="FFFFFF"/>
              </a:solidFill>
              <a:effectLst/>
              <a:highlight>
                <a:srgbClr val="60A534"/>
              </a:highlight>
              <a:uLnTx/>
              <a:uFillTx/>
              <a:latin typeface="Arial"/>
              <a:ea typeface="Arial"/>
              <a:cs typeface="Arial"/>
              <a:sym typeface="Arial"/>
            </a:endParaRPr>
          </a:p>
        </p:txBody>
      </p:sp>
      <p:pic>
        <p:nvPicPr>
          <p:cNvPr id="615" name="Google Shape;615;p74"/>
          <p:cNvPicPr preferRelativeResize="0"/>
          <p:nvPr/>
        </p:nvPicPr>
        <p:blipFill rotWithShape="1">
          <a:blip r:embed="rId3">
            <a:alphaModFix/>
          </a:blip>
          <a:srcRect/>
          <a:stretch/>
        </p:blipFill>
        <p:spPr>
          <a:xfrm>
            <a:off x="5139505" y="134936"/>
            <a:ext cx="2732545" cy="2872791"/>
          </a:xfrm>
          <a:prstGeom prst="rect">
            <a:avLst/>
          </a:prstGeom>
          <a:noFill/>
          <a:ln>
            <a:noFill/>
          </a:ln>
        </p:spPr>
      </p:pic>
      <p:pic>
        <p:nvPicPr>
          <p:cNvPr id="616" name="Google Shape;616;p74"/>
          <p:cNvPicPr preferRelativeResize="0"/>
          <p:nvPr/>
        </p:nvPicPr>
        <p:blipFill rotWithShape="1">
          <a:blip r:embed="rId4">
            <a:alphaModFix/>
          </a:blip>
          <a:srcRect/>
          <a:stretch/>
        </p:blipFill>
        <p:spPr>
          <a:xfrm>
            <a:off x="6596130" y="1984435"/>
            <a:ext cx="2350442" cy="3000157"/>
          </a:xfrm>
          <a:prstGeom prst="rect">
            <a:avLst/>
          </a:prstGeom>
          <a:noFill/>
          <a:ln>
            <a:noFill/>
          </a:ln>
        </p:spPr>
      </p:pic>
      <p:pic>
        <p:nvPicPr>
          <p:cNvPr id="617" name="Google Shape;617;p74"/>
          <p:cNvPicPr preferRelativeResize="0"/>
          <p:nvPr/>
        </p:nvPicPr>
        <p:blipFill rotWithShape="1">
          <a:blip r:embed="rId5">
            <a:alphaModFix/>
          </a:blip>
          <a:srcRect/>
          <a:stretch/>
        </p:blipFill>
        <p:spPr>
          <a:xfrm>
            <a:off x="6725157" y="4271547"/>
            <a:ext cx="1337822" cy="5970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338943" y="62165"/>
            <a:ext cx="7665460" cy="415495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rPr>
              <a:t>Statistical tests method: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Using the Kaplan–Meier estimator with daily outcome and censoring events to compute the probability (“risk”) of the outcome during the Period. Then risk ratios for vaccination as compared with no vaccination was calculated.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vaccine effectiveness is  one minus the risk ratio (1-RR).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Risk difference per 1,000 patients for different populations (RD)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A 95% confidence interval using the percentile bootstrap method with 500 repetitions was calculated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FFFFFF"/>
              </a:solidFill>
              <a:effectLst/>
              <a:highlight>
                <a:srgbClr val="60A534"/>
              </a:highlight>
              <a:uLnTx/>
              <a:uFillTx/>
              <a:latin typeface="Arial"/>
              <a:cs typeface="Arial"/>
              <a:sym typeface="Times New Roman"/>
            </a:endParaRPr>
          </a:p>
        </p:txBody>
      </p:sp>
    </p:spTree>
    <p:extLst>
      <p:ext uri="{BB962C8B-B14F-4D97-AF65-F5344CB8AC3E}">
        <p14:creationId xmlns:p14="http://schemas.microsoft.com/office/powerpoint/2010/main" val="2955902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588"/>
        <p:cNvGrpSpPr/>
        <p:nvPr/>
      </p:nvGrpSpPr>
      <p:grpSpPr>
        <a:xfrm>
          <a:off x="0" y="0"/>
          <a:ext cx="0" cy="0"/>
          <a:chOff x="0" y="0"/>
          <a:chExt cx="0" cy="0"/>
        </a:xfrm>
      </p:grpSpPr>
      <p:pic>
        <p:nvPicPr>
          <p:cNvPr id="3" name="Picture 2">
            <a:extLst>
              <a:ext uri="{FF2B5EF4-FFF2-40B4-BE49-F238E27FC236}">
                <a16:creationId xmlns:a16="http://schemas.microsoft.com/office/drawing/2014/main" id="{C31D69E8-7EE5-AE18-2E8C-BAD9371AD76C}"/>
              </a:ext>
            </a:extLst>
          </p:cNvPr>
          <p:cNvPicPr>
            <a:picLocks noChangeAspect="1"/>
          </p:cNvPicPr>
          <p:nvPr/>
        </p:nvPicPr>
        <p:blipFill>
          <a:blip r:embed="rId3"/>
          <a:stretch>
            <a:fillRect/>
          </a:stretch>
        </p:blipFill>
        <p:spPr>
          <a:xfrm>
            <a:off x="0" y="1128222"/>
            <a:ext cx="9144000" cy="2887055"/>
          </a:xfrm>
          <a:prstGeom prst="rect">
            <a:avLst/>
          </a:prstGeom>
        </p:spPr>
      </p:pic>
    </p:spTree>
    <p:extLst>
      <p:ext uri="{BB962C8B-B14F-4D97-AF65-F5344CB8AC3E}">
        <p14:creationId xmlns:p14="http://schemas.microsoft.com/office/powerpoint/2010/main" val="39889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29498" y="77266"/>
            <a:ext cx="4240982" cy="360095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rPr>
              <a:t>Results: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Cumulative incidence of symptomatic Covid between vaccinated  vs. non start to diverse around day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a temporary increase in events among unvaccinated during the few first days after the 1</a:t>
            </a:r>
            <a:r>
              <a:rPr kumimoji="0" lang="en-US" sz="18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st</a:t>
            </a: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vaccine dose, most likely stemming from the fact that persons who choose to be vaccinated on a specific day are feeling well at the time of vaccination</a:t>
            </a:r>
          </a:p>
        </p:txBody>
      </p:sp>
      <p:pic>
        <p:nvPicPr>
          <p:cNvPr id="6" name="Picture 5">
            <a:extLst>
              <a:ext uri="{FF2B5EF4-FFF2-40B4-BE49-F238E27FC236}">
                <a16:creationId xmlns:a16="http://schemas.microsoft.com/office/drawing/2014/main" id="{AC60E461-1553-5E53-6CE2-CC99FAB20292}"/>
              </a:ext>
            </a:extLst>
          </p:cNvPr>
          <p:cNvPicPr>
            <a:picLocks noChangeAspect="1"/>
          </p:cNvPicPr>
          <p:nvPr/>
        </p:nvPicPr>
        <p:blipFill>
          <a:blip r:embed="rId3"/>
          <a:stretch>
            <a:fillRect/>
          </a:stretch>
        </p:blipFill>
        <p:spPr>
          <a:xfrm>
            <a:off x="4174164" y="131097"/>
            <a:ext cx="4940401" cy="3421540"/>
          </a:xfrm>
          <a:prstGeom prst="rect">
            <a:avLst/>
          </a:prstGeom>
        </p:spPr>
      </p:pic>
      <p:pic>
        <p:nvPicPr>
          <p:cNvPr id="8" name="Picture 7">
            <a:extLst>
              <a:ext uri="{FF2B5EF4-FFF2-40B4-BE49-F238E27FC236}">
                <a16:creationId xmlns:a16="http://schemas.microsoft.com/office/drawing/2014/main" id="{D5740BCE-C10F-5196-F5EE-00971948AF1E}"/>
              </a:ext>
            </a:extLst>
          </p:cNvPr>
          <p:cNvPicPr>
            <a:picLocks noChangeAspect="1"/>
          </p:cNvPicPr>
          <p:nvPr/>
        </p:nvPicPr>
        <p:blipFill>
          <a:blip r:embed="rId4"/>
          <a:stretch>
            <a:fillRect/>
          </a:stretch>
        </p:blipFill>
        <p:spPr>
          <a:xfrm>
            <a:off x="62072" y="3577926"/>
            <a:ext cx="2185550" cy="1532799"/>
          </a:xfrm>
          <a:prstGeom prst="rect">
            <a:avLst/>
          </a:prstGeom>
        </p:spPr>
      </p:pic>
      <p:pic>
        <p:nvPicPr>
          <p:cNvPr id="11" name="Picture 10">
            <a:extLst>
              <a:ext uri="{FF2B5EF4-FFF2-40B4-BE49-F238E27FC236}">
                <a16:creationId xmlns:a16="http://schemas.microsoft.com/office/drawing/2014/main" id="{A84CF936-EA47-DCA7-7797-FC120287E47F}"/>
              </a:ext>
            </a:extLst>
          </p:cNvPr>
          <p:cNvPicPr>
            <a:picLocks noChangeAspect="1"/>
          </p:cNvPicPr>
          <p:nvPr/>
        </p:nvPicPr>
        <p:blipFill>
          <a:blip r:embed="rId5"/>
          <a:stretch>
            <a:fillRect/>
          </a:stretch>
        </p:blipFill>
        <p:spPr>
          <a:xfrm>
            <a:off x="2293191" y="3577926"/>
            <a:ext cx="2209809" cy="1532799"/>
          </a:xfrm>
          <a:prstGeom prst="rect">
            <a:avLst/>
          </a:prstGeom>
        </p:spPr>
      </p:pic>
      <p:pic>
        <p:nvPicPr>
          <p:cNvPr id="14" name="Picture 13">
            <a:extLst>
              <a:ext uri="{FF2B5EF4-FFF2-40B4-BE49-F238E27FC236}">
                <a16:creationId xmlns:a16="http://schemas.microsoft.com/office/drawing/2014/main" id="{B04CB42C-4035-7C05-07A7-17DACFEC1C77}"/>
              </a:ext>
            </a:extLst>
          </p:cNvPr>
          <p:cNvPicPr>
            <a:picLocks noChangeAspect="1"/>
          </p:cNvPicPr>
          <p:nvPr/>
        </p:nvPicPr>
        <p:blipFill>
          <a:blip r:embed="rId6"/>
          <a:stretch>
            <a:fillRect/>
          </a:stretch>
        </p:blipFill>
        <p:spPr>
          <a:xfrm>
            <a:off x="4548569" y="3589154"/>
            <a:ext cx="2209809" cy="1529640"/>
          </a:xfrm>
          <a:prstGeom prst="rect">
            <a:avLst/>
          </a:prstGeom>
        </p:spPr>
      </p:pic>
      <p:pic>
        <p:nvPicPr>
          <p:cNvPr id="16" name="Picture 15">
            <a:extLst>
              <a:ext uri="{FF2B5EF4-FFF2-40B4-BE49-F238E27FC236}">
                <a16:creationId xmlns:a16="http://schemas.microsoft.com/office/drawing/2014/main" id="{68307248-7DAD-4EA6-3039-0558FA8832F4}"/>
              </a:ext>
            </a:extLst>
          </p:cNvPr>
          <p:cNvPicPr>
            <a:picLocks noChangeAspect="1"/>
          </p:cNvPicPr>
          <p:nvPr/>
        </p:nvPicPr>
        <p:blipFill>
          <a:blip r:embed="rId7"/>
          <a:stretch>
            <a:fillRect/>
          </a:stretch>
        </p:blipFill>
        <p:spPr>
          <a:xfrm>
            <a:off x="6822282" y="3589154"/>
            <a:ext cx="2292283" cy="1508122"/>
          </a:xfrm>
          <a:prstGeom prst="rect">
            <a:avLst/>
          </a:prstGeom>
        </p:spPr>
      </p:pic>
      <p:pic>
        <p:nvPicPr>
          <p:cNvPr id="18" name="Picture 17">
            <a:extLst>
              <a:ext uri="{FF2B5EF4-FFF2-40B4-BE49-F238E27FC236}">
                <a16:creationId xmlns:a16="http://schemas.microsoft.com/office/drawing/2014/main" id="{1AB84719-8EED-9138-19C7-04A728CFA0A9}"/>
              </a:ext>
            </a:extLst>
          </p:cNvPr>
          <p:cNvPicPr>
            <a:picLocks noChangeAspect="1"/>
          </p:cNvPicPr>
          <p:nvPr/>
        </p:nvPicPr>
        <p:blipFill>
          <a:blip r:embed="rId8"/>
          <a:stretch>
            <a:fillRect/>
          </a:stretch>
        </p:blipFill>
        <p:spPr>
          <a:xfrm>
            <a:off x="7517911" y="3606468"/>
            <a:ext cx="832954" cy="111571"/>
          </a:xfrm>
          <a:prstGeom prst="rect">
            <a:avLst/>
          </a:prstGeom>
        </p:spPr>
      </p:pic>
    </p:spTree>
    <p:extLst>
      <p:ext uri="{BB962C8B-B14F-4D97-AF65-F5344CB8AC3E}">
        <p14:creationId xmlns:p14="http://schemas.microsoft.com/office/powerpoint/2010/main" val="4276947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0" y="83821"/>
            <a:ext cx="8812393" cy="513983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rPr>
              <a:t>Results: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94% efficacy of vaccination 7+days after 2</a:t>
            </a:r>
            <a:r>
              <a:rPr kumimoji="0" lang="en-US" sz="16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nd</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 vs. 95% in randomized trial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efficacy between 1</a:t>
            </a:r>
            <a:r>
              <a:rPr kumimoji="0" lang="en-US" sz="16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st</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 and 2</a:t>
            </a:r>
            <a:r>
              <a:rPr kumimoji="0" lang="en-US" sz="16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nd</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 29% vs 52% in the trial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in the trial severe Covid only 10 case vs. 229 in this study.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To assess a possible selection bias that could stem from informative  censoring, whereby controls who are vaccinated feel well around the time of vaccination, we performed a sensitivity analysis in which they were kept in the unvaccinated group for a period of time that was set differently for each outcome. Results were similar to the main analysis </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Wingdings" panose="05000000000000000000" pitchFamily="2" charset="2"/>
              </a:rPr>
              <a:t></a:t>
            </a: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 any such bias was small in our analysis</a:t>
            </a:r>
          </a:p>
        </p:txBody>
      </p:sp>
      <p:pic>
        <p:nvPicPr>
          <p:cNvPr id="4" name="Picture 3">
            <a:extLst>
              <a:ext uri="{FF2B5EF4-FFF2-40B4-BE49-F238E27FC236}">
                <a16:creationId xmlns:a16="http://schemas.microsoft.com/office/drawing/2014/main" id="{C32CB82D-AE99-BA24-854B-7E5763A416EF}"/>
              </a:ext>
            </a:extLst>
          </p:cNvPr>
          <p:cNvPicPr>
            <a:picLocks noChangeAspect="1"/>
          </p:cNvPicPr>
          <p:nvPr/>
        </p:nvPicPr>
        <p:blipFill>
          <a:blip r:embed="rId3"/>
          <a:stretch>
            <a:fillRect/>
          </a:stretch>
        </p:blipFill>
        <p:spPr>
          <a:xfrm rot="5400000">
            <a:off x="3367225" y="-2654483"/>
            <a:ext cx="2472798" cy="8997409"/>
          </a:xfrm>
          <a:prstGeom prst="rect">
            <a:avLst/>
          </a:prstGeom>
        </p:spPr>
      </p:pic>
    </p:spTree>
    <p:extLst>
      <p:ext uri="{BB962C8B-B14F-4D97-AF65-F5344CB8AC3E}">
        <p14:creationId xmlns:p14="http://schemas.microsoft.com/office/powerpoint/2010/main" val="1141699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sp>
        <p:nvSpPr>
          <p:cNvPr id="373" name="Google Shape;373;p55"/>
          <p:cNvSpPr txBox="1"/>
          <p:nvPr/>
        </p:nvSpPr>
        <p:spPr>
          <a:xfrm>
            <a:off x="197428" y="116593"/>
            <a:ext cx="4449189" cy="470895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00000"/>
                </a:solidFill>
                <a:effectLst/>
                <a:highlight>
                  <a:srgbClr val="FFFFFF"/>
                </a:highlight>
                <a:uLnTx/>
                <a:uFillTx/>
                <a:latin typeface="Times New Roman"/>
                <a:cs typeface="Times New Roman"/>
                <a:sym typeface="Times New Roman"/>
              </a:rPr>
              <a:t>Results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During a mean follow-up of 15 days (interquartile range, 5 to 25), 10,561 infections were documented (0.6 infections per 1000 person-days), of which 5996 (57%) were symptomatic Covid-19 illness, 369 required hospitalization, 229 were severe cases of Covid-19, and 41 resulted in death.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During follow-up, 96% received a 2</a:t>
            </a:r>
            <a:r>
              <a:rPr kumimoji="0" lang="en-US" sz="18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nd</a:t>
            </a: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 of vaccine (95% before day 24)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Effectiveness estimates conditional on receipt of the 2</a:t>
            </a:r>
            <a:r>
              <a:rPr kumimoji="0" lang="en-US" sz="18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nd</a:t>
            </a: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 of vaccine were higher than unconditional estimates for days 21-27 after the 1</a:t>
            </a:r>
            <a:r>
              <a:rPr kumimoji="0" lang="en-US" sz="1800" b="1" i="0" u="none" strike="noStrike" kern="0" cap="none" spc="0" normalizeH="0" baseline="30000" noProof="0" dirty="0">
                <a:ln>
                  <a:noFill/>
                </a:ln>
                <a:solidFill>
                  <a:srgbClr val="FFFFFF"/>
                </a:solidFill>
                <a:effectLst/>
                <a:highlight>
                  <a:srgbClr val="60A534"/>
                </a:highlight>
                <a:uLnTx/>
                <a:uFillTx/>
                <a:latin typeface="Arial"/>
                <a:cs typeface="Arial"/>
                <a:sym typeface="Arial"/>
              </a:rPr>
              <a:t>st</a:t>
            </a:r>
            <a:r>
              <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Arial"/>
              </a:rPr>
              <a:t>  dose.</a:t>
            </a:r>
            <a:endParaRPr kumimoji="0" sz="1800" b="1" i="0" u="none" strike="noStrike" kern="0" cap="none" spc="0" normalizeH="0" baseline="0" noProof="0" dirty="0">
              <a:ln>
                <a:noFill/>
              </a:ln>
              <a:solidFill>
                <a:srgbClr val="FFFFFF"/>
              </a:solidFill>
              <a:effectLst/>
              <a:highlight>
                <a:srgbClr val="60A534"/>
              </a:highlight>
              <a:uLnTx/>
              <a:uFillTx/>
              <a:latin typeface="Arial"/>
              <a:cs typeface="Arial"/>
              <a:sym typeface="Times New Roman"/>
            </a:endParaRPr>
          </a:p>
        </p:txBody>
      </p:sp>
      <p:pic>
        <p:nvPicPr>
          <p:cNvPr id="5" name="Picture 4">
            <a:extLst>
              <a:ext uri="{FF2B5EF4-FFF2-40B4-BE49-F238E27FC236}">
                <a16:creationId xmlns:a16="http://schemas.microsoft.com/office/drawing/2014/main" id="{D9BED905-F3D3-D6AF-3561-99AD18866814}"/>
              </a:ext>
            </a:extLst>
          </p:cNvPr>
          <p:cNvPicPr>
            <a:picLocks noChangeAspect="1"/>
          </p:cNvPicPr>
          <p:nvPr/>
        </p:nvPicPr>
        <p:blipFill>
          <a:blip r:embed="rId3"/>
          <a:stretch>
            <a:fillRect/>
          </a:stretch>
        </p:blipFill>
        <p:spPr>
          <a:xfrm>
            <a:off x="4646617" y="1130710"/>
            <a:ext cx="4450049" cy="3921022"/>
          </a:xfrm>
          <a:prstGeom prst="rect">
            <a:avLst/>
          </a:prstGeom>
        </p:spPr>
      </p:pic>
    </p:spTree>
    <p:extLst>
      <p:ext uri="{BB962C8B-B14F-4D97-AF65-F5344CB8AC3E}">
        <p14:creationId xmlns:p14="http://schemas.microsoft.com/office/powerpoint/2010/main" val="2314809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aphicFrame>
        <p:nvGraphicFramePr>
          <p:cNvPr id="10" name="Table 2">
            <a:extLst>
              <a:ext uri="{FF2B5EF4-FFF2-40B4-BE49-F238E27FC236}">
                <a16:creationId xmlns:a16="http://schemas.microsoft.com/office/drawing/2014/main" id="{EC6878A3-8FC0-3543-0D59-CF13B97DC784}"/>
              </a:ext>
            </a:extLst>
          </p:cNvPr>
          <p:cNvGraphicFramePr>
            <a:graphicFrameLocks noGrp="1"/>
          </p:cNvGraphicFramePr>
          <p:nvPr/>
        </p:nvGraphicFramePr>
        <p:xfrm>
          <a:off x="4144107" y="3592674"/>
          <a:ext cx="4800600" cy="1446348"/>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00808">
                  <a:extLst>
                    <a:ext uri="{9D8B030D-6E8A-4147-A177-3AD203B41FA5}">
                      <a16:colId xmlns:a16="http://schemas.microsoft.com/office/drawing/2014/main" val="82233536"/>
                    </a:ext>
                  </a:extLst>
                </a:gridCol>
                <a:gridCol w="999392">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302345">
                <a:tc gridSpan="6">
                  <a:txBody>
                    <a:bodyPr/>
                    <a:lstStyle/>
                    <a:p>
                      <a:pPr algn="ctr"/>
                      <a:r>
                        <a:rPr lang="en-US" dirty="0"/>
                        <a:t>3+ Risk Criteria</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5387">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5387">
                <a:tc>
                  <a:txBody>
                    <a:bodyPr/>
                    <a:lstStyle/>
                    <a:p>
                      <a:r>
                        <a:rPr lang="en-US" sz="1100"/>
                        <a:t>14-20</a:t>
                      </a:r>
                      <a:endParaRPr lang="en-US" sz="1100" dirty="0"/>
                    </a:p>
                  </a:txBody>
                  <a:tcPr>
                    <a:solidFill>
                      <a:schemeClr val="accent1">
                        <a:lumMod val="60000"/>
                        <a:lumOff val="40000"/>
                      </a:schemeClr>
                    </a:solidFill>
                  </a:tcPr>
                </a:tc>
                <a:tc>
                  <a:txBody>
                    <a:bodyPr/>
                    <a:lstStyle/>
                    <a:p>
                      <a:r>
                        <a:rPr lang="en-US" sz="1100" dirty="0"/>
                        <a:t>37%</a:t>
                      </a:r>
                    </a:p>
                  </a:txBody>
                  <a:tcPr/>
                </a:tc>
                <a:tc>
                  <a:txBody>
                    <a:bodyPr/>
                    <a:lstStyle/>
                    <a:p>
                      <a:r>
                        <a:rPr lang="en-US" sz="1100" dirty="0"/>
                        <a:t>62%</a:t>
                      </a:r>
                    </a:p>
                  </a:txBody>
                  <a:tcPr/>
                </a:tc>
                <a:tc>
                  <a:txBody>
                    <a:bodyPr/>
                    <a:lstStyle/>
                    <a:p>
                      <a:r>
                        <a:rPr lang="en-US" sz="1100" dirty="0"/>
                        <a:t>70%</a:t>
                      </a:r>
                    </a:p>
                  </a:txBody>
                  <a:tcPr/>
                </a:tc>
                <a:tc>
                  <a:txBody>
                    <a:bodyPr/>
                    <a:lstStyle/>
                    <a:p>
                      <a:r>
                        <a:rPr lang="en-US" sz="1100" dirty="0"/>
                        <a:t>62%</a:t>
                      </a:r>
                    </a:p>
                  </a:txBody>
                  <a:tcPr/>
                </a:tc>
                <a:tc>
                  <a:txBody>
                    <a:bodyPr/>
                    <a:lstStyle/>
                    <a:p>
                      <a:r>
                        <a:rPr lang="en-US" sz="1100" dirty="0"/>
                        <a:t>64%</a:t>
                      </a:r>
                    </a:p>
                  </a:txBody>
                  <a:tcPr/>
                </a:tc>
                <a:extLst>
                  <a:ext uri="{0D108BD9-81ED-4DB2-BD59-A6C34878D82A}">
                    <a16:rowId xmlns:a16="http://schemas.microsoft.com/office/drawing/2014/main" val="2869244722"/>
                  </a:ext>
                </a:extLst>
              </a:tr>
              <a:tr h="285387">
                <a:tc>
                  <a:txBody>
                    <a:bodyPr/>
                    <a:lstStyle/>
                    <a:p>
                      <a:r>
                        <a:rPr lang="en-US" sz="1100"/>
                        <a:t>21-27</a:t>
                      </a:r>
                      <a:endParaRPr lang="en-US" sz="1100" dirty="0"/>
                    </a:p>
                  </a:txBody>
                  <a:tcPr>
                    <a:solidFill>
                      <a:schemeClr val="accent1">
                        <a:lumMod val="60000"/>
                        <a:lumOff val="40000"/>
                      </a:schemeClr>
                    </a:solidFill>
                  </a:tcPr>
                </a:tc>
                <a:tc>
                  <a:txBody>
                    <a:bodyPr/>
                    <a:lstStyle/>
                    <a:p>
                      <a:r>
                        <a:rPr lang="en-US" sz="1100" dirty="0"/>
                        <a:t>37%</a:t>
                      </a:r>
                    </a:p>
                  </a:txBody>
                  <a:tcPr/>
                </a:tc>
                <a:tc>
                  <a:txBody>
                    <a:bodyPr/>
                    <a:lstStyle/>
                    <a:p>
                      <a:r>
                        <a:rPr lang="en-US" sz="1100" dirty="0"/>
                        <a:t>47%</a:t>
                      </a:r>
                    </a:p>
                  </a:txBody>
                  <a:tcPr/>
                </a:tc>
                <a:tc>
                  <a:txBody>
                    <a:bodyPr/>
                    <a:lstStyle/>
                    <a:p>
                      <a:r>
                        <a:rPr lang="en-US" sz="1100" dirty="0"/>
                        <a:t>62%</a:t>
                      </a:r>
                    </a:p>
                  </a:txBody>
                  <a:tcPr/>
                </a:tc>
                <a:tc>
                  <a:txBody>
                    <a:bodyPr/>
                    <a:lstStyle/>
                    <a:p>
                      <a:r>
                        <a:rPr lang="en-US" sz="1100" dirty="0"/>
                        <a:t>81%</a:t>
                      </a:r>
                    </a:p>
                  </a:txBody>
                  <a:tcPr/>
                </a:tc>
                <a:tc>
                  <a:txBody>
                    <a:bodyPr/>
                    <a:lstStyle/>
                    <a:p>
                      <a:r>
                        <a:rPr lang="en-US" sz="1100" dirty="0"/>
                        <a:t>78%</a:t>
                      </a:r>
                    </a:p>
                  </a:txBody>
                  <a:tcPr/>
                </a:tc>
                <a:extLst>
                  <a:ext uri="{0D108BD9-81ED-4DB2-BD59-A6C34878D82A}">
                    <a16:rowId xmlns:a16="http://schemas.microsoft.com/office/drawing/2014/main" val="2268843661"/>
                  </a:ext>
                </a:extLst>
              </a:tr>
              <a:tr h="285387">
                <a:tc>
                  <a:txBody>
                    <a:bodyPr/>
                    <a:lstStyle/>
                    <a:p>
                      <a:r>
                        <a:rPr lang="en-US" sz="1100" dirty="0"/>
                        <a:t>7+</a:t>
                      </a:r>
                    </a:p>
                  </a:txBody>
                  <a:tcPr>
                    <a:solidFill>
                      <a:schemeClr val="accent1">
                        <a:lumMod val="60000"/>
                        <a:lumOff val="40000"/>
                      </a:schemeClr>
                    </a:solidFill>
                  </a:tcPr>
                </a:tc>
                <a:tc>
                  <a:txBody>
                    <a:bodyPr/>
                    <a:lstStyle/>
                    <a:p>
                      <a:r>
                        <a:rPr lang="en-US" sz="1100" dirty="0"/>
                        <a:t>86%</a:t>
                      </a:r>
                    </a:p>
                  </a:txBody>
                  <a:tcPr/>
                </a:tc>
                <a:tc>
                  <a:txBody>
                    <a:bodyPr/>
                    <a:lstStyle/>
                    <a:p>
                      <a:r>
                        <a:rPr lang="en-US" sz="1100" dirty="0"/>
                        <a:t>89%</a:t>
                      </a:r>
                    </a:p>
                  </a:txBody>
                  <a:tcPr/>
                </a:tc>
                <a:tc>
                  <a:txBody>
                    <a:bodyPr/>
                    <a:lstStyle/>
                    <a:p>
                      <a:r>
                        <a:rPr lang="en-US" sz="1100" dirty="0"/>
                        <a:t>NA</a:t>
                      </a:r>
                    </a:p>
                  </a:txBody>
                  <a:tcPr/>
                </a:tc>
                <a:tc>
                  <a:txBody>
                    <a:bodyPr/>
                    <a:lstStyle/>
                    <a:p>
                      <a:r>
                        <a:rPr lang="en-US" sz="1100" dirty="0"/>
                        <a:t>88%</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graphicFrame>
        <p:nvGraphicFramePr>
          <p:cNvPr id="8" name="Table 2">
            <a:extLst>
              <a:ext uri="{FF2B5EF4-FFF2-40B4-BE49-F238E27FC236}">
                <a16:creationId xmlns:a16="http://schemas.microsoft.com/office/drawing/2014/main" id="{9F025434-7491-45B0-5B3D-DEA582620814}"/>
              </a:ext>
            </a:extLst>
          </p:cNvPr>
          <p:cNvGraphicFramePr>
            <a:graphicFrameLocks noGrp="1"/>
          </p:cNvGraphicFramePr>
          <p:nvPr/>
        </p:nvGraphicFramePr>
        <p:xfrm>
          <a:off x="4144107" y="1879167"/>
          <a:ext cx="4800600" cy="1446348"/>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00808">
                  <a:extLst>
                    <a:ext uri="{9D8B030D-6E8A-4147-A177-3AD203B41FA5}">
                      <a16:colId xmlns:a16="http://schemas.microsoft.com/office/drawing/2014/main" val="82233536"/>
                    </a:ext>
                  </a:extLst>
                </a:gridCol>
                <a:gridCol w="999392">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302345">
                <a:tc gridSpan="6">
                  <a:txBody>
                    <a:bodyPr/>
                    <a:lstStyle/>
                    <a:p>
                      <a:pPr algn="ctr"/>
                      <a:r>
                        <a:rPr lang="en-US" dirty="0"/>
                        <a:t>70+</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5387">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5387">
                <a:tc>
                  <a:txBody>
                    <a:bodyPr/>
                    <a:lstStyle/>
                    <a:p>
                      <a:r>
                        <a:rPr lang="en-US" sz="1100"/>
                        <a:t>14-20</a:t>
                      </a:r>
                      <a:endParaRPr lang="en-US" sz="1100" dirty="0"/>
                    </a:p>
                  </a:txBody>
                  <a:tcPr>
                    <a:solidFill>
                      <a:schemeClr val="accent1">
                        <a:lumMod val="60000"/>
                        <a:lumOff val="40000"/>
                      </a:schemeClr>
                    </a:solidFill>
                  </a:tcPr>
                </a:tc>
                <a:tc>
                  <a:txBody>
                    <a:bodyPr/>
                    <a:lstStyle/>
                    <a:p>
                      <a:r>
                        <a:rPr lang="en-US" sz="1100" dirty="0"/>
                        <a:t>22%</a:t>
                      </a:r>
                    </a:p>
                  </a:txBody>
                  <a:tcPr/>
                </a:tc>
                <a:tc>
                  <a:txBody>
                    <a:bodyPr/>
                    <a:lstStyle/>
                    <a:p>
                      <a:r>
                        <a:rPr lang="en-US" sz="1100" dirty="0"/>
                        <a:t>44%</a:t>
                      </a:r>
                    </a:p>
                  </a:txBody>
                  <a:tcPr/>
                </a:tc>
                <a:tc>
                  <a:txBody>
                    <a:bodyPr/>
                    <a:lstStyle/>
                    <a:p>
                      <a:r>
                        <a:rPr lang="en-US" sz="1100" dirty="0"/>
                        <a:t>38%</a:t>
                      </a:r>
                    </a:p>
                  </a:txBody>
                  <a:tcPr/>
                </a:tc>
                <a:tc>
                  <a:txBody>
                    <a:bodyPr/>
                    <a:lstStyle/>
                    <a:p>
                      <a:r>
                        <a:rPr lang="en-US" sz="1100" dirty="0"/>
                        <a:t>50%</a:t>
                      </a:r>
                    </a:p>
                  </a:txBody>
                  <a:tcPr/>
                </a:tc>
                <a:tc>
                  <a:txBody>
                    <a:bodyPr/>
                    <a:lstStyle/>
                    <a:p>
                      <a:r>
                        <a:rPr lang="en-US" sz="1100" dirty="0"/>
                        <a:t>68%</a:t>
                      </a:r>
                    </a:p>
                  </a:txBody>
                  <a:tcPr/>
                </a:tc>
                <a:extLst>
                  <a:ext uri="{0D108BD9-81ED-4DB2-BD59-A6C34878D82A}">
                    <a16:rowId xmlns:a16="http://schemas.microsoft.com/office/drawing/2014/main" val="2869244722"/>
                  </a:ext>
                </a:extLst>
              </a:tr>
              <a:tr h="285387">
                <a:tc>
                  <a:txBody>
                    <a:bodyPr/>
                    <a:lstStyle/>
                    <a:p>
                      <a:r>
                        <a:rPr lang="en-US" sz="1100"/>
                        <a:t>21-27</a:t>
                      </a:r>
                      <a:endParaRPr lang="en-US" sz="1100" dirty="0"/>
                    </a:p>
                  </a:txBody>
                  <a:tcPr>
                    <a:solidFill>
                      <a:schemeClr val="accent1">
                        <a:lumMod val="60000"/>
                        <a:lumOff val="40000"/>
                      </a:schemeClr>
                    </a:solidFill>
                  </a:tcPr>
                </a:tc>
                <a:tc>
                  <a:txBody>
                    <a:bodyPr/>
                    <a:lstStyle/>
                    <a:p>
                      <a:r>
                        <a:rPr lang="en-US" sz="1100" dirty="0"/>
                        <a:t>50%</a:t>
                      </a:r>
                    </a:p>
                  </a:txBody>
                  <a:tcPr/>
                </a:tc>
                <a:tc>
                  <a:txBody>
                    <a:bodyPr/>
                    <a:lstStyle/>
                    <a:p>
                      <a:r>
                        <a:rPr lang="en-US" sz="1100" dirty="0"/>
                        <a:t>64%</a:t>
                      </a:r>
                    </a:p>
                  </a:txBody>
                  <a:tcPr/>
                </a:tc>
                <a:tc>
                  <a:txBody>
                    <a:bodyPr/>
                    <a:lstStyle/>
                    <a:p>
                      <a:r>
                        <a:rPr lang="en-US" sz="1100" dirty="0"/>
                        <a:t>49%</a:t>
                      </a:r>
                    </a:p>
                  </a:txBody>
                  <a:tcPr/>
                </a:tc>
                <a:tc>
                  <a:txBody>
                    <a:bodyPr/>
                    <a:lstStyle/>
                    <a:p>
                      <a:r>
                        <a:rPr lang="en-US" sz="1100" dirty="0"/>
                        <a:t>62%</a:t>
                      </a:r>
                    </a:p>
                  </a:txBody>
                  <a:tcPr/>
                </a:tc>
                <a:tc>
                  <a:txBody>
                    <a:bodyPr/>
                    <a:lstStyle/>
                    <a:p>
                      <a:r>
                        <a:rPr lang="en-US" sz="1100" dirty="0"/>
                        <a:t>79%</a:t>
                      </a:r>
                    </a:p>
                  </a:txBody>
                  <a:tcPr/>
                </a:tc>
                <a:extLst>
                  <a:ext uri="{0D108BD9-81ED-4DB2-BD59-A6C34878D82A}">
                    <a16:rowId xmlns:a16="http://schemas.microsoft.com/office/drawing/2014/main" val="2268843661"/>
                  </a:ext>
                </a:extLst>
              </a:tr>
              <a:tr h="285387">
                <a:tc>
                  <a:txBody>
                    <a:bodyPr/>
                    <a:lstStyle/>
                    <a:p>
                      <a:r>
                        <a:rPr lang="en-US" sz="1100" dirty="0"/>
                        <a:t>7+</a:t>
                      </a:r>
                    </a:p>
                  </a:txBody>
                  <a:tcPr>
                    <a:solidFill>
                      <a:schemeClr val="accent1">
                        <a:lumMod val="60000"/>
                        <a:lumOff val="40000"/>
                      </a:schemeClr>
                    </a:solidFill>
                  </a:tcPr>
                </a:tc>
                <a:tc>
                  <a:txBody>
                    <a:bodyPr/>
                    <a:lstStyle/>
                    <a:p>
                      <a:r>
                        <a:rPr lang="en-US" sz="1100" dirty="0"/>
                        <a:t>95%</a:t>
                      </a:r>
                    </a:p>
                  </a:txBody>
                  <a:tcPr/>
                </a:tc>
                <a:tc>
                  <a:txBody>
                    <a:bodyPr/>
                    <a:lstStyle/>
                    <a:p>
                      <a:r>
                        <a:rPr lang="en-US" sz="1100" dirty="0"/>
                        <a:t>98%</a:t>
                      </a:r>
                    </a:p>
                  </a:txBody>
                  <a:tcPr/>
                </a:tc>
                <a:tc>
                  <a:txBody>
                    <a:bodyPr/>
                    <a:lstStyle/>
                    <a:p>
                      <a:r>
                        <a:rPr lang="en-US" sz="1100" dirty="0"/>
                        <a:t>NA</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graphicFrame>
        <p:nvGraphicFramePr>
          <p:cNvPr id="6" name="Table 2">
            <a:extLst>
              <a:ext uri="{FF2B5EF4-FFF2-40B4-BE49-F238E27FC236}">
                <a16:creationId xmlns:a16="http://schemas.microsoft.com/office/drawing/2014/main" id="{11726753-6F36-5FF1-EE9B-C892F1B5A492}"/>
              </a:ext>
            </a:extLst>
          </p:cNvPr>
          <p:cNvGraphicFramePr>
            <a:graphicFrameLocks noGrp="1"/>
          </p:cNvGraphicFramePr>
          <p:nvPr/>
        </p:nvGraphicFramePr>
        <p:xfrm>
          <a:off x="4144107" y="153489"/>
          <a:ext cx="4800600" cy="1446348"/>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00808">
                  <a:extLst>
                    <a:ext uri="{9D8B030D-6E8A-4147-A177-3AD203B41FA5}">
                      <a16:colId xmlns:a16="http://schemas.microsoft.com/office/drawing/2014/main" val="82233536"/>
                    </a:ext>
                  </a:extLst>
                </a:gridCol>
                <a:gridCol w="999392">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302345">
                <a:tc gridSpan="6">
                  <a:txBody>
                    <a:bodyPr/>
                    <a:lstStyle/>
                    <a:p>
                      <a:pPr algn="ctr"/>
                      <a:r>
                        <a:rPr lang="en-US" dirty="0"/>
                        <a:t>Females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5387">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5387">
                <a:tc>
                  <a:txBody>
                    <a:bodyPr/>
                    <a:lstStyle/>
                    <a:p>
                      <a:r>
                        <a:rPr lang="en-US" sz="1100"/>
                        <a:t>14-20</a:t>
                      </a:r>
                      <a:endParaRPr lang="en-US" sz="1100" dirty="0"/>
                    </a:p>
                  </a:txBody>
                  <a:tcPr>
                    <a:solidFill>
                      <a:schemeClr val="accent1">
                        <a:lumMod val="60000"/>
                        <a:lumOff val="40000"/>
                      </a:schemeClr>
                    </a:solidFill>
                  </a:tcPr>
                </a:tc>
                <a:tc>
                  <a:txBody>
                    <a:bodyPr/>
                    <a:lstStyle/>
                    <a:p>
                      <a:r>
                        <a:rPr lang="en-US" sz="1100" dirty="0"/>
                        <a:t>50%</a:t>
                      </a:r>
                    </a:p>
                  </a:txBody>
                  <a:tcPr/>
                </a:tc>
                <a:tc>
                  <a:txBody>
                    <a:bodyPr/>
                    <a:lstStyle/>
                    <a:p>
                      <a:r>
                        <a:rPr lang="en-US" sz="1100" dirty="0"/>
                        <a:t>60%</a:t>
                      </a:r>
                    </a:p>
                  </a:txBody>
                  <a:tcPr/>
                </a:tc>
                <a:tc>
                  <a:txBody>
                    <a:bodyPr/>
                    <a:lstStyle/>
                    <a:p>
                      <a:r>
                        <a:rPr lang="en-US" sz="1100" dirty="0"/>
                        <a:t>75%</a:t>
                      </a:r>
                    </a:p>
                  </a:txBody>
                  <a:tcPr/>
                </a:tc>
                <a:tc>
                  <a:txBody>
                    <a:bodyPr/>
                    <a:lstStyle/>
                    <a:p>
                      <a:r>
                        <a:rPr lang="en-US" sz="1100" dirty="0"/>
                        <a:t>58%</a:t>
                      </a:r>
                    </a:p>
                  </a:txBody>
                  <a:tcPr/>
                </a:tc>
                <a:tc>
                  <a:txBody>
                    <a:bodyPr/>
                    <a:lstStyle/>
                    <a:p>
                      <a:r>
                        <a:rPr lang="en-US" sz="1100" dirty="0"/>
                        <a:t>68%</a:t>
                      </a:r>
                    </a:p>
                  </a:txBody>
                  <a:tcPr/>
                </a:tc>
                <a:extLst>
                  <a:ext uri="{0D108BD9-81ED-4DB2-BD59-A6C34878D82A}">
                    <a16:rowId xmlns:a16="http://schemas.microsoft.com/office/drawing/2014/main" val="2869244722"/>
                  </a:ext>
                </a:extLst>
              </a:tr>
              <a:tr h="285387">
                <a:tc>
                  <a:txBody>
                    <a:bodyPr/>
                    <a:lstStyle/>
                    <a:p>
                      <a:r>
                        <a:rPr lang="en-US" sz="1100"/>
                        <a:t>21-27</a:t>
                      </a:r>
                      <a:endParaRPr lang="en-US" sz="1100" dirty="0"/>
                    </a:p>
                  </a:txBody>
                  <a:tcPr>
                    <a:solidFill>
                      <a:schemeClr val="accent1">
                        <a:lumMod val="60000"/>
                        <a:lumOff val="40000"/>
                      </a:schemeClr>
                    </a:solidFill>
                  </a:tcPr>
                </a:tc>
                <a:tc>
                  <a:txBody>
                    <a:bodyPr/>
                    <a:lstStyle/>
                    <a:p>
                      <a:r>
                        <a:rPr lang="en-US" sz="1100" dirty="0"/>
                        <a:t>63%</a:t>
                      </a:r>
                    </a:p>
                  </a:txBody>
                  <a:tcPr/>
                </a:tc>
                <a:tc>
                  <a:txBody>
                    <a:bodyPr/>
                    <a:lstStyle/>
                    <a:p>
                      <a:r>
                        <a:rPr lang="en-US" sz="1100" dirty="0"/>
                        <a:t>69%</a:t>
                      </a:r>
                    </a:p>
                  </a:txBody>
                  <a:tcPr/>
                </a:tc>
                <a:tc>
                  <a:txBody>
                    <a:bodyPr/>
                    <a:lstStyle/>
                    <a:p>
                      <a:r>
                        <a:rPr lang="en-US" sz="1100" dirty="0"/>
                        <a:t>96%</a:t>
                      </a:r>
                    </a:p>
                  </a:txBody>
                  <a:tcPr/>
                </a:tc>
                <a:tc>
                  <a:txBody>
                    <a:bodyPr/>
                    <a:lstStyle/>
                    <a:p>
                      <a:r>
                        <a:rPr lang="en-US" sz="1100" dirty="0"/>
                        <a:t>79%</a:t>
                      </a:r>
                    </a:p>
                  </a:txBody>
                  <a:tcPr/>
                </a:tc>
                <a:tc>
                  <a:txBody>
                    <a:bodyPr/>
                    <a:lstStyle/>
                    <a:p>
                      <a:r>
                        <a:rPr lang="en-US" sz="1100" dirty="0"/>
                        <a:t>NA</a:t>
                      </a:r>
                    </a:p>
                  </a:txBody>
                  <a:tcPr/>
                </a:tc>
                <a:extLst>
                  <a:ext uri="{0D108BD9-81ED-4DB2-BD59-A6C34878D82A}">
                    <a16:rowId xmlns:a16="http://schemas.microsoft.com/office/drawing/2014/main" val="2268843661"/>
                  </a:ext>
                </a:extLst>
              </a:tr>
              <a:tr h="285387">
                <a:tc>
                  <a:txBody>
                    <a:bodyPr/>
                    <a:lstStyle/>
                    <a:p>
                      <a:r>
                        <a:rPr lang="en-US" sz="1100" dirty="0"/>
                        <a:t>7+</a:t>
                      </a:r>
                    </a:p>
                  </a:txBody>
                  <a:tcPr>
                    <a:solidFill>
                      <a:schemeClr val="accent1">
                        <a:lumMod val="60000"/>
                        <a:lumOff val="40000"/>
                      </a:schemeClr>
                    </a:solidFill>
                  </a:tcPr>
                </a:tc>
                <a:tc>
                  <a:txBody>
                    <a:bodyPr/>
                    <a:lstStyle/>
                    <a:p>
                      <a:r>
                        <a:rPr lang="en-US" sz="1100" dirty="0"/>
                        <a:t>93%</a:t>
                      </a:r>
                    </a:p>
                  </a:txBody>
                  <a:tcPr/>
                </a:tc>
                <a:tc>
                  <a:txBody>
                    <a:bodyPr/>
                    <a:lstStyle/>
                    <a:p>
                      <a:r>
                        <a:rPr lang="en-US" sz="1100" dirty="0"/>
                        <a:t>96%</a:t>
                      </a:r>
                    </a:p>
                  </a:txBody>
                  <a:tcPr/>
                </a:tc>
                <a:tc>
                  <a:txBody>
                    <a:bodyPr/>
                    <a:lstStyle/>
                    <a:p>
                      <a:r>
                        <a:rPr lang="en-US" sz="1100" dirty="0"/>
                        <a:t>NA</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graphicFrame>
        <p:nvGraphicFramePr>
          <p:cNvPr id="2" name="Table 2">
            <a:extLst>
              <a:ext uri="{FF2B5EF4-FFF2-40B4-BE49-F238E27FC236}">
                <a16:creationId xmlns:a16="http://schemas.microsoft.com/office/drawing/2014/main" id="{8520A2EA-84C6-D6B0-A839-316F081E1403}"/>
              </a:ext>
            </a:extLst>
          </p:cNvPr>
          <p:cNvGraphicFramePr>
            <a:graphicFrameLocks noGrp="1"/>
          </p:cNvGraphicFramePr>
          <p:nvPr/>
        </p:nvGraphicFramePr>
        <p:xfrm>
          <a:off x="128953" y="146538"/>
          <a:ext cx="4800600" cy="1455616"/>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18393">
                  <a:extLst>
                    <a:ext uri="{9D8B030D-6E8A-4147-A177-3AD203B41FA5}">
                      <a16:colId xmlns:a16="http://schemas.microsoft.com/office/drawing/2014/main" val="82233536"/>
                    </a:ext>
                  </a:extLst>
                </a:gridCol>
                <a:gridCol w="981807">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287704">
                <a:tc gridSpan="6">
                  <a:txBody>
                    <a:bodyPr/>
                    <a:lstStyle/>
                    <a:p>
                      <a:pPr algn="ctr"/>
                      <a:r>
                        <a:rPr lang="en-US" dirty="0"/>
                        <a:t>Males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7704">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7704">
                <a:tc>
                  <a:txBody>
                    <a:bodyPr/>
                    <a:lstStyle/>
                    <a:p>
                      <a:r>
                        <a:rPr lang="en-US" sz="1100" dirty="0"/>
                        <a:t>14-20</a:t>
                      </a:r>
                    </a:p>
                  </a:txBody>
                  <a:tcPr>
                    <a:solidFill>
                      <a:schemeClr val="accent1">
                        <a:lumMod val="60000"/>
                        <a:lumOff val="40000"/>
                      </a:schemeClr>
                    </a:solidFill>
                  </a:tcPr>
                </a:tc>
                <a:tc>
                  <a:txBody>
                    <a:bodyPr/>
                    <a:lstStyle/>
                    <a:p>
                      <a:r>
                        <a:rPr lang="en-US" sz="1100" dirty="0"/>
                        <a:t>41%</a:t>
                      </a:r>
                    </a:p>
                  </a:txBody>
                  <a:tcPr/>
                </a:tc>
                <a:tc>
                  <a:txBody>
                    <a:bodyPr/>
                    <a:lstStyle/>
                    <a:p>
                      <a:r>
                        <a:rPr lang="en-US" sz="1100" dirty="0"/>
                        <a:t>52%</a:t>
                      </a:r>
                    </a:p>
                  </a:txBody>
                  <a:tcPr/>
                </a:tc>
                <a:tc>
                  <a:txBody>
                    <a:bodyPr/>
                    <a:lstStyle/>
                    <a:p>
                      <a:r>
                        <a:rPr lang="en-US" sz="1100" dirty="0"/>
                        <a:t>71%</a:t>
                      </a:r>
                    </a:p>
                  </a:txBody>
                  <a:tcPr/>
                </a:tc>
                <a:tc>
                  <a:txBody>
                    <a:bodyPr/>
                    <a:lstStyle/>
                    <a:p>
                      <a:r>
                        <a:rPr lang="en-US" sz="1100" dirty="0"/>
                        <a:t>66%</a:t>
                      </a:r>
                    </a:p>
                  </a:txBody>
                  <a:tcPr/>
                </a:tc>
                <a:tc>
                  <a:txBody>
                    <a:bodyPr/>
                    <a:lstStyle/>
                    <a:p>
                      <a:r>
                        <a:rPr lang="en-US" sz="1100" dirty="0"/>
                        <a:t>73%</a:t>
                      </a:r>
                    </a:p>
                  </a:txBody>
                  <a:tcPr/>
                </a:tc>
                <a:extLst>
                  <a:ext uri="{0D108BD9-81ED-4DB2-BD59-A6C34878D82A}">
                    <a16:rowId xmlns:a16="http://schemas.microsoft.com/office/drawing/2014/main" val="2869244722"/>
                  </a:ext>
                </a:extLst>
              </a:tr>
              <a:tr h="287704">
                <a:tc>
                  <a:txBody>
                    <a:bodyPr/>
                    <a:lstStyle/>
                    <a:p>
                      <a:r>
                        <a:rPr lang="en-US" sz="1100" dirty="0"/>
                        <a:t>21-27</a:t>
                      </a:r>
                    </a:p>
                  </a:txBody>
                  <a:tcPr>
                    <a:solidFill>
                      <a:schemeClr val="accent1">
                        <a:lumMod val="60000"/>
                        <a:lumOff val="40000"/>
                      </a:schemeClr>
                    </a:solidFill>
                  </a:tcPr>
                </a:tc>
                <a:tc>
                  <a:txBody>
                    <a:bodyPr/>
                    <a:lstStyle/>
                    <a:p>
                      <a:r>
                        <a:rPr lang="en-US" sz="1100" dirty="0"/>
                        <a:t>57%</a:t>
                      </a:r>
                    </a:p>
                  </a:txBody>
                  <a:tcPr/>
                </a:tc>
                <a:tc>
                  <a:txBody>
                    <a:bodyPr/>
                    <a:lstStyle/>
                    <a:p>
                      <a:r>
                        <a:rPr lang="en-US" sz="1100" dirty="0"/>
                        <a:t>62%</a:t>
                      </a:r>
                    </a:p>
                  </a:txBody>
                  <a:tcPr/>
                </a:tc>
                <a:tc>
                  <a:txBody>
                    <a:bodyPr/>
                    <a:lstStyle/>
                    <a:p>
                      <a:r>
                        <a:rPr lang="en-US" sz="1100" dirty="0"/>
                        <a:t>50%</a:t>
                      </a:r>
                    </a:p>
                  </a:txBody>
                  <a:tcPr/>
                </a:tc>
                <a:tc>
                  <a:txBody>
                    <a:bodyPr/>
                    <a:lstStyle/>
                    <a:p>
                      <a:r>
                        <a:rPr lang="en-US" sz="1100" dirty="0"/>
                        <a:t>82%</a:t>
                      </a:r>
                    </a:p>
                  </a:txBody>
                  <a:tcPr/>
                </a:tc>
                <a:tc>
                  <a:txBody>
                    <a:bodyPr/>
                    <a:lstStyle/>
                    <a:p>
                      <a:r>
                        <a:rPr lang="en-US" sz="1100" dirty="0"/>
                        <a:t>85%</a:t>
                      </a:r>
                    </a:p>
                  </a:txBody>
                  <a:tcPr/>
                </a:tc>
                <a:extLst>
                  <a:ext uri="{0D108BD9-81ED-4DB2-BD59-A6C34878D82A}">
                    <a16:rowId xmlns:a16="http://schemas.microsoft.com/office/drawing/2014/main" val="2268843661"/>
                  </a:ext>
                </a:extLst>
              </a:tr>
              <a:tr h="287704">
                <a:tc>
                  <a:txBody>
                    <a:bodyPr/>
                    <a:lstStyle/>
                    <a:p>
                      <a:r>
                        <a:rPr lang="en-US" sz="1100" dirty="0"/>
                        <a:t>7+ (2</a:t>
                      </a:r>
                      <a:r>
                        <a:rPr lang="en-US" sz="1100" baseline="30000" dirty="0"/>
                        <a:t>nd</a:t>
                      </a:r>
                      <a:r>
                        <a:rPr lang="en-US" sz="1100" dirty="0"/>
                        <a:t>)</a:t>
                      </a:r>
                    </a:p>
                  </a:txBody>
                  <a:tcPr>
                    <a:solidFill>
                      <a:schemeClr val="accent1">
                        <a:lumMod val="60000"/>
                        <a:lumOff val="40000"/>
                      </a:schemeClr>
                    </a:solidFill>
                  </a:tcPr>
                </a:tc>
                <a:tc>
                  <a:txBody>
                    <a:bodyPr/>
                    <a:lstStyle/>
                    <a:p>
                      <a:r>
                        <a:rPr lang="en-US" sz="1100" dirty="0"/>
                        <a:t>91%</a:t>
                      </a:r>
                    </a:p>
                  </a:txBody>
                  <a:tcPr/>
                </a:tc>
                <a:tc>
                  <a:txBody>
                    <a:bodyPr/>
                    <a:lstStyle/>
                    <a:p>
                      <a:r>
                        <a:rPr lang="en-US" sz="1100" dirty="0"/>
                        <a:t>88%</a:t>
                      </a:r>
                    </a:p>
                  </a:txBody>
                  <a:tcPr/>
                </a:tc>
                <a:tc>
                  <a:txBody>
                    <a:bodyPr/>
                    <a:lstStyle/>
                    <a:p>
                      <a:r>
                        <a:rPr lang="en-US" sz="1100" dirty="0"/>
                        <a:t>84%</a:t>
                      </a:r>
                    </a:p>
                  </a:txBody>
                  <a:tcPr/>
                </a:tc>
                <a:tc>
                  <a:txBody>
                    <a:bodyPr/>
                    <a:lstStyle/>
                    <a:p>
                      <a:r>
                        <a:rPr lang="en-US" sz="1100" dirty="0"/>
                        <a:t>90%</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graphicFrame>
        <p:nvGraphicFramePr>
          <p:cNvPr id="7" name="Table 2">
            <a:extLst>
              <a:ext uri="{FF2B5EF4-FFF2-40B4-BE49-F238E27FC236}">
                <a16:creationId xmlns:a16="http://schemas.microsoft.com/office/drawing/2014/main" id="{29E0D179-F1F0-EBA3-EDD3-8CEDEDEDD6F5}"/>
              </a:ext>
            </a:extLst>
          </p:cNvPr>
          <p:cNvGraphicFramePr>
            <a:graphicFrameLocks noGrp="1"/>
          </p:cNvGraphicFramePr>
          <p:nvPr/>
        </p:nvGraphicFramePr>
        <p:xfrm>
          <a:off x="128953" y="1869606"/>
          <a:ext cx="4800600" cy="1455616"/>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18393">
                  <a:extLst>
                    <a:ext uri="{9D8B030D-6E8A-4147-A177-3AD203B41FA5}">
                      <a16:colId xmlns:a16="http://schemas.microsoft.com/office/drawing/2014/main" val="82233536"/>
                    </a:ext>
                  </a:extLst>
                </a:gridCol>
                <a:gridCol w="981807">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287704">
                <a:tc gridSpan="6">
                  <a:txBody>
                    <a:bodyPr/>
                    <a:lstStyle/>
                    <a:p>
                      <a:pPr algn="ctr"/>
                      <a:r>
                        <a:rPr lang="en-US" dirty="0"/>
                        <a:t>16-39</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7704">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7704">
                <a:tc>
                  <a:txBody>
                    <a:bodyPr/>
                    <a:lstStyle/>
                    <a:p>
                      <a:r>
                        <a:rPr lang="en-US" sz="1100" dirty="0"/>
                        <a:t>14-20</a:t>
                      </a:r>
                    </a:p>
                  </a:txBody>
                  <a:tcPr>
                    <a:solidFill>
                      <a:schemeClr val="accent1">
                        <a:lumMod val="60000"/>
                        <a:lumOff val="40000"/>
                      </a:schemeClr>
                    </a:solidFill>
                  </a:tcPr>
                </a:tc>
                <a:tc>
                  <a:txBody>
                    <a:bodyPr/>
                    <a:lstStyle/>
                    <a:p>
                      <a:r>
                        <a:rPr lang="en-US" sz="1100" dirty="0"/>
                        <a:t>49%</a:t>
                      </a:r>
                    </a:p>
                  </a:txBody>
                  <a:tcPr/>
                </a:tc>
                <a:tc>
                  <a:txBody>
                    <a:bodyPr/>
                    <a:lstStyle/>
                    <a:p>
                      <a:r>
                        <a:rPr lang="en-US" sz="1100" dirty="0"/>
                        <a:t>57%</a:t>
                      </a:r>
                    </a:p>
                  </a:txBody>
                  <a:tcPr/>
                </a:tc>
                <a:tc>
                  <a:txBody>
                    <a:bodyPr/>
                    <a:lstStyle/>
                    <a:p>
                      <a:r>
                        <a:rPr lang="en-US" sz="1100" dirty="0"/>
                        <a:t>74%</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2869244722"/>
                  </a:ext>
                </a:extLst>
              </a:tr>
              <a:tr h="287704">
                <a:tc>
                  <a:txBody>
                    <a:bodyPr/>
                    <a:lstStyle/>
                    <a:p>
                      <a:r>
                        <a:rPr lang="en-US" sz="1100" dirty="0"/>
                        <a:t>21-27</a:t>
                      </a:r>
                    </a:p>
                  </a:txBody>
                  <a:tcPr>
                    <a:solidFill>
                      <a:schemeClr val="accent1">
                        <a:lumMod val="60000"/>
                        <a:lumOff val="40000"/>
                      </a:schemeClr>
                    </a:solidFill>
                  </a:tcPr>
                </a:tc>
                <a:tc>
                  <a:txBody>
                    <a:bodyPr/>
                    <a:lstStyle/>
                    <a:p>
                      <a:r>
                        <a:rPr lang="en-US" sz="1100" dirty="0"/>
                        <a:t>64%</a:t>
                      </a:r>
                    </a:p>
                  </a:txBody>
                  <a:tcPr/>
                </a:tc>
                <a:tc>
                  <a:txBody>
                    <a:bodyPr/>
                    <a:lstStyle/>
                    <a:p>
                      <a:r>
                        <a:rPr lang="en-US" sz="1100" dirty="0"/>
                        <a:t>67%</a:t>
                      </a:r>
                    </a:p>
                  </a:txBody>
                  <a:tcPr/>
                </a:tc>
                <a:tc>
                  <a:txBody>
                    <a:bodyPr/>
                    <a:lstStyle/>
                    <a:p>
                      <a:r>
                        <a:rPr lang="en-US" sz="1100" dirty="0"/>
                        <a:t>NA</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2268843661"/>
                  </a:ext>
                </a:extLst>
              </a:tr>
              <a:tr h="287704">
                <a:tc>
                  <a:txBody>
                    <a:bodyPr/>
                    <a:lstStyle/>
                    <a:p>
                      <a:r>
                        <a:rPr lang="en-US" sz="1100" dirty="0"/>
                        <a:t>7+ (2</a:t>
                      </a:r>
                      <a:r>
                        <a:rPr lang="en-US" sz="1100" baseline="30000" dirty="0"/>
                        <a:t>nd</a:t>
                      </a:r>
                      <a:r>
                        <a:rPr lang="en-US" sz="1100" dirty="0"/>
                        <a:t>)</a:t>
                      </a:r>
                    </a:p>
                  </a:txBody>
                  <a:tcPr>
                    <a:solidFill>
                      <a:schemeClr val="accent1">
                        <a:lumMod val="60000"/>
                        <a:lumOff val="40000"/>
                      </a:schemeClr>
                    </a:solidFill>
                  </a:tcPr>
                </a:tc>
                <a:tc>
                  <a:txBody>
                    <a:bodyPr/>
                    <a:lstStyle/>
                    <a:p>
                      <a:r>
                        <a:rPr lang="en-US" sz="1100" dirty="0"/>
                        <a:t>94%</a:t>
                      </a:r>
                    </a:p>
                  </a:txBody>
                  <a:tcPr/>
                </a:tc>
                <a:tc>
                  <a:txBody>
                    <a:bodyPr/>
                    <a:lstStyle/>
                    <a:p>
                      <a:r>
                        <a:rPr lang="en-US" sz="1100" dirty="0"/>
                        <a:t>99%</a:t>
                      </a:r>
                    </a:p>
                  </a:txBody>
                  <a:tcPr/>
                </a:tc>
                <a:tc>
                  <a:txBody>
                    <a:bodyPr/>
                    <a:lstStyle/>
                    <a:p>
                      <a:r>
                        <a:rPr lang="en-US" sz="1100" dirty="0"/>
                        <a:t>NA</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graphicFrame>
        <p:nvGraphicFramePr>
          <p:cNvPr id="9" name="Table 2">
            <a:extLst>
              <a:ext uri="{FF2B5EF4-FFF2-40B4-BE49-F238E27FC236}">
                <a16:creationId xmlns:a16="http://schemas.microsoft.com/office/drawing/2014/main" id="{80E9EB83-57F6-BFC1-BAF9-EB24E19BDB38}"/>
              </a:ext>
            </a:extLst>
          </p:cNvPr>
          <p:cNvGraphicFramePr>
            <a:graphicFrameLocks noGrp="1"/>
          </p:cNvGraphicFramePr>
          <p:nvPr/>
        </p:nvGraphicFramePr>
        <p:xfrm>
          <a:off x="128953" y="3604846"/>
          <a:ext cx="4800600" cy="1455616"/>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3494782215"/>
                    </a:ext>
                  </a:extLst>
                </a:gridCol>
                <a:gridCol w="618393">
                  <a:extLst>
                    <a:ext uri="{9D8B030D-6E8A-4147-A177-3AD203B41FA5}">
                      <a16:colId xmlns:a16="http://schemas.microsoft.com/office/drawing/2014/main" val="82233536"/>
                    </a:ext>
                  </a:extLst>
                </a:gridCol>
                <a:gridCol w="981807">
                  <a:extLst>
                    <a:ext uri="{9D8B030D-6E8A-4147-A177-3AD203B41FA5}">
                      <a16:colId xmlns:a16="http://schemas.microsoft.com/office/drawing/2014/main" val="1522679656"/>
                    </a:ext>
                  </a:extLst>
                </a:gridCol>
                <a:gridCol w="800100">
                  <a:extLst>
                    <a:ext uri="{9D8B030D-6E8A-4147-A177-3AD203B41FA5}">
                      <a16:colId xmlns:a16="http://schemas.microsoft.com/office/drawing/2014/main" val="891443791"/>
                    </a:ext>
                  </a:extLst>
                </a:gridCol>
                <a:gridCol w="800100">
                  <a:extLst>
                    <a:ext uri="{9D8B030D-6E8A-4147-A177-3AD203B41FA5}">
                      <a16:colId xmlns:a16="http://schemas.microsoft.com/office/drawing/2014/main" val="394105885"/>
                    </a:ext>
                  </a:extLst>
                </a:gridCol>
                <a:gridCol w="800100">
                  <a:extLst>
                    <a:ext uri="{9D8B030D-6E8A-4147-A177-3AD203B41FA5}">
                      <a16:colId xmlns:a16="http://schemas.microsoft.com/office/drawing/2014/main" val="3695728009"/>
                    </a:ext>
                  </a:extLst>
                </a:gridCol>
              </a:tblGrid>
              <a:tr h="287704">
                <a:tc gridSpan="6">
                  <a:txBody>
                    <a:bodyPr/>
                    <a:lstStyle/>
                    <a:p>
                      <a:pPr algn="ctr"/>
                      <a:r>
                        <a:rPr lang="en-US" dirty="0"/>
                        <a:t>No Risk Criteria</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964675088"/>
                  </a:ext>
                </a:extLst>
              </a:tr>
              <a:tr h="287704">
                <a:tc>
                  <a:txBody>
                    <a:bodyPr/>
                    <a:lstStyle/>
                    <a:p>
                      <a:endParaRPr lang="en-US" sz="1100" dirty="0"/>
                    </a:p>
                  </a:txBody>
                  <a:tcPr>
                    <a:solidFill>
                      <a:schemeClr val="accent1">
                        <a:lumMod val="60000"/>
                        <a:lumOff val="40000"/>
                      </a:schemeClr>
                    </a:solidFill>
                  </a:tcPr>
                </a:tc>
                <a:tc>
                  <a:txBody>
                    <a:bodyPr/>
                    <a:lstStyle/>
                    <a:p>
                      <a:r>
                        <a:rPr lang="en-US" sz="1100" dirty="0"/>
                        <a:t>PCR+</a:t>
                      </a:r>
                    </a:p>
                  </a:txBody>
                  <a:tcPr>
                    <a:solidFill>
                      <a:schemeClr val="accent1">
                        <a:lumMod val="60000"/>
                        <a:lumOff val="40000"/>
                      </a:schemeClr>
                    </a:solidFill>
                  </a:tcPr>
                </a:tc>
                <a:tc>
                  <a:txBody>
                    <a:bodyPr/>
                    <a:lstStyle/>
                    <a:p>
                      <a:r>
                        <a:rPr lang="en-US" sz="1100" dirty="0"/>
                        <a:t>Symptoms</a:t>
                      </a:r>
                    </a:p>
                  </a:txBody>
                  <a:tcPr>
                    <a:solidFill>
                      <a:schemeClr val="accent1">
                        <a:lumMod val="60000"/>
                        <a:lumOff val="40000"/>
                      </a:schemeClr>
                    </a:solidFill>
                  </a:tcPr>
                </a:tc>
                <a:tc>
                  <a:txBody>
                    <a:bodyPr/>
                    <a:lstStyle/>
                    <a:p>
                      <a:r>
                        <a:rPr lang="en-US" sz="1100" dirty="0"/>
                        <a:t>Hospital</a:t>
                      </a:r>
                    </a:p>
                  </a:txBody>
                  <a:tcPr>
                    <a:solidFill>
                      <a:schemeClr val="accent1">
                        <a:lumMod val="60000"/>
                        <a:lumOff val="40000"/>
                      </a:schemeClr>
                    </a:solidFill>
                  </a:tcPr>
                </a:tc>
                <a:tc>
                  <a:txBody>
                    <a:bodyPr/>
                    <a:lstStyle/>
                    <a:p>
                      <a:r>
                        <a:rPr lang="en-US" sz="1100" dirty="0"/>
                        <a:t>Severe</a:t>
                      </a:r>
                    </a:p>
                  </a:txBody>
                  <a:tcPr>
                    <a:solidFill>
                      <a:schemeClr val="accent1">
                        <a:lumMod val="60000"/>
                        <a:lumOff val="40000"/>
                      </a:schemeClr>
                    </a:solidFill>
                  </a:tcPr>
                </a:tc>
                <a:tc>
                  <a:txBody>
                    <a:bodyPr/>
                    <a:lstStyle/>
                    <a:p>
                      <a:r>
                        <a:rPr lang="en-US" sz="1100" dirty="0"/>
                        <a:t>Death</a:t>
                      </a:r>
                    </a:p>
                  </a:txBody>
                  <a:tcPr>
                    <a:solidFill>
                      <a:schemeClr val="accent1">
                        <a:lumMod val="60000"/>
                        <a:lumOff val="40000"/>
                      </a:schemeClr>
                    </a:solidFill>
                  </a:tcPr>
                </a:tc>
                <a:extLst>
                  <a:ext uri="{0D108BD9-81ED-4DB2-BD59-A6C34878D82A}">
                    <a16:rowId xmlns:a16="http://schemas.microsoft.com/office/drawing/2014/main" val="3877682708"/>
                  </a:ext>
                </a:extLst>
              </a:tr>
              <a:tr h="287704">
                <a:tc>
                  <a:txBody>
                    <a:bodyPr/>
                    <a:lstStyle/>
                    <a:p>
                      <a:r>
                        <a:rPr lang="en-US" sz="1100" dirty="0"/>
                        <a:t>14-20</a:t>
                      </a:r>
                    </a:p>
                  </a:txBody>
                  <a:tcPr>
                    <a:solidFill>
                      <a:schemeClr val="accent1">
                        <a:lumMod val="60000"/>
                        <a:lumOff val="40000"/>
                      </a:schemeClr>
                    </a:solidFill>
                  </a:tcPr>
                </a:tc>
                <a:tc>
                  <a:txBody>
                    <a:bodyPr/>
                    <a:lstStyle/>
                    <a:p>
                      <a:r>
                        <a:rPr lang="en-US" sz="1100" dirty="0"/>
                        <a:t>49%</a:t>
                      </a:r>
                    </a:p>
                  </a:txBody>
                  <a:tcPr/>
                </a:tc>
                <a:tc>
                  <a:txBody>
                    <a:bodyPr/>
                    <a:lstStyle/>
                    <a:p>
                      <a:r>
                        <a:rPr lang="en-US" sz="1100" dirty="0"/>
                        <a:t>55%</a:t>
                      </a:r>
                    </a:p>
                  </a:txBody>
                  <a:tcPr/>
                </a:tc>
                <a:tc>
                  <a:txBody>
                    <a:bodyPr/>
                    <a:lstStyle/>
                    <a:p>
                      <a:r>
                        <a:rPr lang="en-US" sz="1100" dirty="0"/>
                        <a:t>92%</a:t>
                      </a:r>
                    </a:p>
                  </a:txBody>
                  <a:tcPr/>
                </a:tc>
                <a:tc>
                  <a:txBody>
                    <a:bodyPr/>
                    <a:lstStyle/>
                    <a:p>
                      <a:r>
                        <a:rPr lang="en-US" sz="1100" dirty="0"/>
                        <a:t>65%</a:t>
                      </a:r>
                    </a:p>
                  </a:txBody>
                  <a:tcPr/>
                </a:tc>
                <a:tc>
                  <a:txBody>
                    <a:bodyPr/>
                    <a:lstStyle/>
                    <a:p>
                      <a:r>
                        <a:rPr lang="en-US" sz="1100" dirty="0"/>
                        <a:t>NA</a:t>
                      </a:r>
                    </a:p>
                  </a:txBody>
                  <a:tcPr/>
                </a:tc>
                <a:extLst>
                  <a:ext uri="{0D108BD9-81ED-4DB2-BD59-A6C34878D82A}">
                    <a16:rowId xmlns:a16="http://schemas.microsoft.com/office/drawing/2014/main" val="2869244722"/>
                  </a:ext>
                </a:extLst>
              </a:tr>
              <a:tr h="287704">
                <a:tc>
                  <a:txBody>
                    <a:bodyPr/>
                    <a:lstStyle/>
                    <a:p>
                      <a:r>
                        <a:rPr lang="en-US" sz="1100" dirty="0"/>
                        <a:t>21-27</a:t>
                      </a:r>
                    </a:p>
                  </a:txBody>
                  <a:tcPr>
                    <a:solidFill>
                      <a:schemeClr val="accent1">
                        <a:lumMod val="60000"/>
                        <a:lumOff val="40000"/>
                      </a:schemeClr>
                    </a:solidFill>
                  </a:tcPr>
                </a:tc>
                <a:tc>
                  <a:txBody>
                    <a:bodyPr/>
                    <a:lstStyle/>
                    <a:p>
                      <a:r>
                        <a:rPr lang="en-US" sz="1100" dirty="0"/>
                        <a:t>66%</a:t>
                      </a:r>
                    </a:p>
                  </a:txBody>
                  <a:tcPr/>
                </a:tc>
                <a:tc>
                  <a:txBody>
                    <a:bodyPr/>
                    <a:lstStyle/>
                    <a:p>
                      <a:r>
                        <a:rPr lang="en-US" sz="1100" dirty="0"/>
                        <a:t>73%</a:t>
                      </a:r>
                    </a:p>
                  </a:txBody>
                  <a:tcPr/>
                </a:tc>
                <a:tc>
                  <a:txBody>
                    <a:bodyPr/>
                    <a:lstStyle/>
                    <a:p>
                      <a:r>
                        <a:rPr lang="en-US" sz="1100" dirty="0"/>
                        <a:t>76%</a:t>
                      </a:r>
                    </a:p>
                  </a:txBody>
                  <a:tcPr/>
                </a:tc>
                <a:tc>
                  <a:txBody>
                    <a:bodyPr/>
                    <a:lstStyle/>
                    <a:p>
                      <a:r>
                        <a:rPr lang="en-US" sz="1100" dirty="0"/>
                        <a:t>100%</a:t>
                      </a:r>
                    </a:p>
                  </a:txBody>
                  <a:tcPr/>
                </a:tc>
                <a:tc>
                  <a:txBody>
                    <a:bodyPr/>
                    <a:lstStyle/>
                    <a:p>
                      <a:r>
                        <a:rPr lang="en-US" sz="1100" dirty="0"/>
                        <a:t>NA</a:t>
                      </a:r>
                    </a:p>
                  </a:txBody>
                  <a:tcPr/>
                </a:tc>
                <a:extLst>
                  <a:ext uri="{0D108BD9-81ED-4DB2-BD59-A6C34878D82A}">
                    <a16:rowId xmlns:a16="http://schemas.microsoft.com/office/drawing/2014/main" val="2268843661"/>
                  </a:ext>
                </a:extLst>
              </a:tr>
              <a:tr h="287704">
                <a:tc>
                  <a:txBody>
                    <a:bodyPr/>
                    <a:lstStyle/>
                    <a:p>
                      <a:r>
                        <a:rPr lang="en-US" sz="1100" dirty="0"/>
                        <a:t>7+ (2</a:t>
                      </a:r>
                      <a:r>
                        <a:rPr lang="en-US" sz="1100" baseline="30000" dirty="0"/>
                        <a:t>nd</a:t>
                      </a:r>
                      <a:r>
                        <a:rPr lang="en-US" sz="1100" dirty="0"/>
                        <a:t>)</a:t>
                      </a:r>
                    </a:p>
                  </a:txBody>
                  <a:tcPr>
                    <a:solidFill>
                      <a:schemeClr val="accent1">
                        <a:lumMod val="60000"/>
                        <a:lumOff val="40000"/>
                      </a:schemeClr>
                    </a:solidFill>
                  </a:tcPr>
                </a:tc>
                <a:tc>
                  <a:txBody>
                    <a:bodyPr/>
                    <a:lstStyle/>
                    <a:p>
                      <a:r>
                        <a:rPr lang="en-US" sz="1100" dirty="0"/>
                        <a:t>91%</a:t>
                      </a:r>
                    </a:p>
                  </a:txBody>
                  <a:tcPr/>
                </a:tc>
                <a:tc>
                  <a:txBody>
                    <a:bodyPr/>
                    <a:lstStyle/>
                    <a:p>
                      <a:r>
                        <a:rPr lang="en-US" sz="1100" dirty="0"/>
                        <a:t>93%</a:t>
                      </a:r>
                    </a:p>
                  </a:txBody>
                  <a:tcPr/>
                </a:tc>
                <a:tc>
                  <a:txBody>
                    <a:bodyPr/>
                    <a:lstStyle/>
                    <a:p>
                      <a:r>
                        <a:rPr lang="en-US" sz="1100" dirty="0"/>
                        <a:t>NA</a:t>
                      </a:r>
                    </a:p>
                  </a:txBody>
                  <a:tcPr/>
                </a:tc>
                <a:tc>
                  <a:txBody>
                    <a:bodyPr/>
                    <a:lstStyle/>
                    <a:p>
                      <a:r>
                        <a:rPr lang="en-US" sz="1100" dirty="0"/>
                        <a:t>NA</a:t>
                      </a:r>
                    </a:p>
                  </a:txBody>
                  <a:tcPr/>
                </a:tc>
                <a:tc>
                  <a:txBody>
                    <a:bodyPr/>
                    <a:lstStyle/>
                    <a:p>
                      <a:r>
                        <a:rPr lang="en-US" sz="1100" dirty="0"/>
                        <a:t>NA</a:t>
                      </a:r>
                    </a:p>
                  </a:txBody>
                  <a:tcPr/>
                </a:tc>
                <a:extLst>
                  <a:ext uri="{0D108BD9-81ED-4DB2-BD59-A6C34878D82A}">
                    <a16:rowId xmlns:a16="http://schemas.microsoft.com/office/drawing/2014/main" val="3937604897"/>
                  </a:ext>
                </a:extLst>
              </a:tr>
            </a:tbl>
          </a:graphicData>
        </a:graphic>
      </p:graphicFrame>
      <p:cxnSp>
        <p:nvCxnSpPr>
          <p:cNvPr id="4" name="Straight Connector 3">
            <a:extLst>
              <a:ext uri="{FF2B5EF4-FFF2-40B4-BE49-F238E27FC236}">
                <a16:creationId xmlns:a16="http://schemas.microsoft.com/office/drawing/2014/main" id="{3B4FECEF-04C9-539C-EC0B-03E686A4D9ED}"/>
              </a:ext>
            </a:extLst>
          </p:cNvPr>
          <p:cNvCxnSpPr>
            <a:cxnSpLocks/>
          </p:cNvCxnSpPr>
          <p:nvPr/>
        </p:nvCxnSpPr>
        <p:spPr>
          <a:xfrm>
            <a:off x="4929553" y="146538"/>
            <a:ext cx="0" cy="491392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8FCC82-DEB3-35AD-FA9A-A822EBA96CD9}"/>
              </a:ext>
            </a:extLst>
          </p:cNvPr>
          <p:cNvCxnSpPr>
            <a:cxnSpLocks/>
          </p:cNvCxnSpPr>
          <p:nvPr/>
        </p:nvCxnSpPr>
        <p:spPr>
          <a:xfrm>
            <a:off x="937845" y="153489"/>
            <a:ext cx="0" cy="491392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60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37"/>
        <p:cNvGrpSpPr/>
        <p:nvPr/>
      </p:nvGrpSpPr>
      <p:grpSpPr>
        <a:xfrm>
          <a:off x="0" y="0"/>
          <a:ext cx="0" cy="0"/>
          <a:chOff x="0" y="0"/>
          <a:chExt cx="0" cy="0"/>
        </a:xfrm>
      </p:grpSpPr>
      <p:pic>
        <p:nvPicPr>
          <p:cNvPr id="638" name="Google Shape;638;p78"/>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639" name="Google Shape;639;p78"/>
          <p:cNvSpPr txBox="1"/>
          <p:nvPr/>
        </p:nvSpPr>
        <p:spPr>
          <a:xfrm>
            <a:off x="3962400" y="152400"/>
            <a:ext cx="5181600" cy="4431952"/>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Agenda:</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&amp; the Pfizer-BioNTech vaccine</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Survival Analysis</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BNT162b2 mRNA COVID-19  Vaccine in a Nationwide Mass Vaccination setting (paper I)</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COVID-19 dynamics after a national immunization program in Israel (paper II)</a:t>
            </a:r>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7"/>
        <p:cNvGrpSpPr/>
        <p:nvPr/>
      </p:nvGrpSpPr>
      <p:grpSpPr>
        <a:xfrm>
          <a:off x="0" y="0"/>
          <a:ext cx="0" cy="0"/>
          <a:chOff x="0" y="0"/>
          <a:chExt cx="0" cy="0"/>
        </a:xfrm>
      </p:grpSpPr>
      <p:pic>
        <p:nvPicPr>
          <p:cNvPr id="378" name="Google Shape;378;p56"/>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379" name="Google Shape;379;p56"/>
          <p:cNvSpPr txBox="1"/>
          <p:nvPr/>
        </p:nvSpPr>
        <p:spPr>
          <a:xfrm>
            <a:off x="3962400" y="152400"/>
            <a:ext cx="5181600" cy="4431952"/>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Agenda:</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COVID-19 &amp; the Pfizer-BioNTech vaccine</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Survival Analysis</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BNT162b2 mRNA COVID-19  Vaccine in a Nationwide Mass Vaccination setting (paper I)</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dynamics after a national immunization program in Israel (paper II)</a:t>
            </a:r>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43"/>
        <p:cNvGrpSpPr/>
        <p:nvPr/>
      </p:nvGrpSpPr>
      <p:grpSpPr>
        <a:xfrm>
          <a:off x="0" y="0"/>
          <a:ext cx="0" cy="0"/>
          <a:chOff x="0" y="0"/>
          <a:chExt cx="0" cy="0"/>
        </a:xfrm>
      </p:grpSpPr>
      <p:pic>
        <p:nvPicPr>
          <p:cNvPr id="644" name="Google Shape;644;p79"/>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645" name="Google Shape;645;p79"/>
          <p:cNvSpPr txBox="1"/>
          <p:nvPr/>
        </p:nvSpPr>
        <p:spPr>
          <a:xfrm>
            <a:off x="0" y="232100"/>
            <a:ext cx="6835500" cy="2013300"/>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rgbClr val="222222"/>
                </a:solidFill>
                <a:highlight>
                  <a:srgbClr val="FFFFFF"/>
                </a:highlight>
                <a:latin typeface="Times New Roman"/>
                <a:ea typeface="Times New Roman"/>
                <a:cs typeface="Times New Roman"/>
                <a:sym typeface="Times New Roman"/>
              </a:rPr>
              <a:t>COVID-19 dynamics after a national immunization program in Israel</a:t>
            </a:r>
            <a:endParaRPr sz="3200" b="1"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l" rtl="0">
              <a:lnSpc>
                <a:spcPct val="100000"/>
              </a:lnSpc>
              <a:spcBef>
                <a:spcPts val="1200"/>
              </a:spcBef>
              <a:spcAft>
                <a:spcPts val="0"/>
              </a:spcAft>
              <a:buClr>
                <a:srgbClr val="000000"/>
              </a:buClr>
              <a:buSzPts val="3200"/>
              <a:buFont typeface="Arial"/>
              <a:buNone/>
            </a:pPr>
            <a:endParaRPr sz="3200" b="1" i="0" u="none" strike="noStrike" cap="none">
              <a:solidFill>
                <a:srgbClr val="FFFFFF"/>
              </a:solidFill>
              <a:latin typeface="Arial"/>
              <a:ea typeface="Arial"/>
              <a:cs typeface="Arial"/>
              <a:sym typeface="Arial"/>
            </a:endParaRPr>
          </a:p>
        </p:txBody>
      </p:sp>
      <p:sp>
        <p:nvSpPr>
          <p:cNvPr id="646" name="Google Shape;646;p79"/>
          <p:cNvSpPr txBox="1"/>
          <p:nvPr/>
        </p:nvSpPr>
        <p:spPr>
          <a:xfrm>
            <a:off x="7539300" y="1377600"/>
            <a:ext cx="15423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Authors: Hagai Rossman, et al. </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400" b="0" i="0" u="none" strike="noStrike" cap="none">
                <a:solidFill>
                  <a:srgbClr val="FFFFFF"/>
                </a:solidFill>
                <a:latin typeface="Arial"/>
                <a:ea typeface="Arial"/>
                <a:cs typeface="Arial"/>
                <a:sym typeface="Arial"/>
              </a:rPr>
              <a:t>Published: 19 April, 2021 in Nature Medicine </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7" name="Google Shape;647;p79"/>
          <p:cNvPicPr preferRelativeResize="0"/>
          <p:nvPr/>
        </p:nvPicPr>
        <p:blipFill rotWithShape="1">
          <a:blip r:embed="rId4">
            <a:alphaModFix/>
          </a:blip>
          <a:srcRect/>
          <a:stretch/>
        </p:blipFill>
        <p:spPr>
          <a:xfrm>
            <a:off x="2702750" y="2710250"/>
            <a:ext cx="4894801" cy="2433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51"/>
        <p:cNvGrpSpPr/>
        <p:nvPr/>
      </p:nvGrpSpPr>
      <p:grpSpPr>
        <a:xfrm>
          <a:off x="0" y="0"/>
          <a:ext cx="0" cy="0"/>
          <a:chOff x="0" y="0"/>
          <a:chExt cx="0" cy="0"/>
        </a:xfrm>
      </p:grpSpPr>
      <p:sp>
        <p:nvSpPr>
          <p:cNvPr id="652" name="Google Shape;652;p80"/>
          <p:cNvSpPr txBox="1"/>
          <p:nvPr/>
        </p:nvSpPr>
        <p:spPr>
          <a:xfrm>
            <a:off x="132000" y="348175"/>
            <a:ext cx="9012000" cy="3294000"/>
          </a:xfrm>
          <a:prstGeom prst="rect">
            <a:avLst/>
          </a:prstGeom>
          <a:noFill/>
          <a:ln>
            <a:noFill/>
          </a:ln>
        </p:spPr>
        <p:txBody>
          <a:bodyPr spcFirstLastPara="1" wrap="square" lIns="91425" tIns="91425" rIns="91425" bIns="91425" anchor="t" anchorCtr="0">
            <a:spAutoFit/>
          </a:bodyPr>
          <a:lstStyle/>
          <a:p>
            <a:pPr marL="3200400" marR="0" lvl="0" indent="0" algn="l" rtl="0">
              <a:lnSpc>
                <a:spcPct val="100000"/>
              </a:lnSpc>
              <a:spcBef>
                <a:spcPts val="0"/>
              </a:spcBef>
              <a:spcAft>
                <a:spcPts val="0"/>
              </a:spcAft>
              <a:buClr>
                <a:srgbClr val="000000"/>
              </a:buClr>
              <a:buSzPts val="3300"/>
              <a:buFont typeface="Arial"/>
              <a:buNone/>
            </a:pPr>
            <a:r>
              <a:rPr lang="en-US" sz="3300" b="0" i="0" u="none" strike="noStrike" cap="none">
                <a:solidFill>
                  <a:schemeClr val="lt1"/>
                </a:solidFill>
                <a:latin typeface="Arial"/>
                <a:ea typeface="Arial"/>
                <a:cs typeface="Arial"/>
                <a:sym typeface="Arial"/>
              </a:rPr>
              <a:t>*THE STUDY*</a:t>
            </a:r>
            <a:endParaRPr sz="3300" b="0" i="0" u="none" strike="noStrike" cap="none">
              <a:solidFill>
                <a:schemeClr val="lt1"/>
              </a:solidFill>
              <a:latin typeface="Arial"/>
              <a:ea typeface="Arial"/>
              <a:cs typeface="Arial"/>
              <a:sym typeface="Arial"/>
            </a:endParaRPr>
          </a:p>
          <a:p>
            <a:pPr marL="3200400" marR="0" lvl="0" indent="0" algn="l"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A retrospective analysis of data from the Israeli Ministry of Health collected between</a:t>
            </a:r>
            <a:endParaRPr sz="1600" b="1" i="0" u="none" strike="noStrike" cap="none">
              <a:solidFill>
                <a:schemeClr val="lt1"/>
              </a:solidFill>
              <a:highlight>
                <a:srgbClr val="60A534"/>
              </a:highlight>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 </a:t>
            </a:r>
            <a:r>
              <a:rPr lang="en-US" sz="1600" b="1" i="0" u="sng" strike="noStrike" cap="none">
                <a:solidFill>
                  <a:schemeClr val="lt1"/>
                </a:solidFill>
                <a:highlight>
                  <a:srgbClr val="60A534"/>
                </a:highlight>
                <a:latin typeface="Arial"/>
                <a:ea typeface="Arial"/>
                <a:cs typeface="Arial"/>
                <a:sym typeface="Arial"/>
              </a:rPr>
              <a:t>28 August 2020 and 24 February 2021</a:t>
            </a:r>
            <a:endParaRPr sz="1600" b="1" i="0" u="sng" strike="noStrike" cap="none">
              <a:solidFill>
                <a:schemeClr val="lt1"/>
              </a:solidFill>
              <a:highlight>
                <a:srgbClr val="60A534"/>
              </a:highlight>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600"/>
              <a:buFont typeface="Arial"/>
              <a:buNone/>
            </a:pPr>
            <a:endParaRPr sz="1600" b="1" i="0" u="sng"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sng"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1" i="0" u="sng"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653" name="Google Shape;653;p80"/>
          <p:cNvSpPr txBox="1"/>
          <p:nvPr/>
        </p:nvSpPr>
        <p:spPr>
          <a:xfrm>
            <a:off x="132000" y="2116250"/>
            <a:ext cx="4298400" cy="289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Data was comprised of:</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Age</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Gender</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Date of Positive PCR test</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Date of Hospitalization</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Clinical State During Hospitalization</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Date of Death OR Recovery</a:t>
            </a:r>
            <a:endParaRPr sz="160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Daily Vaccine Doses in Israel</a:t>
            </a:r>
            <a:endParaRPr sz="1600" b="0" i="0" u="none" strike="noStrike" cap="none">
              <a:solidFill>
                <a:schemeClr val="lt1"/>
              </a:solidFill>
              <a:highlight>
                <a:srgbClr val="60A534"/>
              </a:highlight>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-First or Second dose</a:t>
            </a:r>
            <a:endParaRPr sz="1600" b="0" i="0" u="none" strike="noStrike" cap="none">
              <a:solidFill>
                <a:schemeClr val="lt1"/>
              </a:solidFill>
              <a:highlight>
                <a:srgbClr val="60A534"/>
              </a:highlight>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-City administered in</a:t>
            </a:r>
            <a:endParaRPr sz="1600" b="0" i="0" u="none" strike="noStrike" cap="none">
              <a:solidFill>
                <a:schemeClr val="lt1"/>
              </a:solidFill>
              <a:highlight>
                <a:srgbClr val="60A534"/>
              </a:highlight>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-Age group (within a decade)</a:t>
            </a:r>
            <a:endParaRPr sz="1400" b="0" i="0" u="none" strike="noStrike" cap="none">
              <a:solidFill>
                <a:srgbClr val="000000"/>
              </a:solidFill>
              <a:latin typeface="Arial"/>
              <a:ea typeface="Arial"/>
              <a:cs typeface="Arial"/>
              <a:sym typeface="Arial"/>
            </a:endParaRPr>
          </a:p>
        </p:txBody>
      </p:sp>
      <p:sp>
        <p:nvSpPr>
          <p:cNvPr id="654" name="Google Shape;654;p80"/>
          <p:cNvSpPr txBox="1"/>
          <p:nvPr/>
        </p:nvSpPr>
        <p:spPr>
          <a:xfrm>
            <a:off x="4246350" y="2300125"/>
            <a:ext cx="4998300" cy="1600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Groups:</a:t>
            </a:r>
            <a:endParaRPr sz="1600" b="0"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	3,210,200 Vaccinated Individuals w/ both doses</a:t>
            </a:r>
            <a:endParaRPr sz="1600" b="0"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highlight>
                  <a:srgbClr val="60A534"/>
                </a:highlight>
                <a:latin typeface="Arial"/>
                <a:ea typeface="Arial"/>
                <a:cs typeface="Arial"/>
                <a:sym typeface="Arial"/>
              </a:rPr>
              <a:t>	711,949 recovered individuals (not eligible for    the vaccine)</a:t>
            </a:r>
            <a:endParaRPr sz="1600" b="0"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55" name="Google Shape;655;p80"/>
          <p:cNvPicPr preferRelativeResize="0"/>
          <p:nvPr/>
        </p:nvPicPr>
        <p:blipFill rotWithShape="1">
          <a:blip r:embed="rId3">
            <a:alphaModFix/>
          </a:blip>
          <a:srcRect/>
          <a:stretch/>
        </p:blipFill>
        <p:spPr>
          <a:xfrm>
            <a:off x="6132786" y="3542698"/>
            <a:ext cx="3011212" cy="1600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59"/>
        <p:cNvGrpSpPr/>
        <p:nvPr/>
      </p:nvGrpSpPr>
      <p:grpSpPr>
        <a:xfrm>
          <a:off x="0" y="0"/>
          <a:ext cx="0" cy="0"/>
          <a:chOff x="0" y="0"/>
          <a:chExt cx="0" cy="0"/>
        </a:xfrm>
      </p:grpSpPr>
      <p:pic>
        <p:nvPicPr>
          <p:cNvPr id="660" name="Google Shape;660;p81"/>
          <p:cNvPicPr preferRelativeResize="0"/>
          <p:nvPr/>
        </p:nvPicPr>
        <p:blipFill rotWithShape="1">
          <a:blip r:embed="rId3">
            <a:alphaModFix/>
          </a:blip>
          <a:srcRect/>
          <a:stretch/>
        </p:blipFill>
        <p:spPr>
          <a:xfrm>
            <a:off x="152400" y="0"/>
            <a:ext cx="6450999" cy="5143500"/>
          </a:xfrm>
          <a:prstGeom prst="rect">
            <a:avLst/>
          </a:prstGeom>
          <a:noFill/>
          <a:ln>
            <a:noFill/>
          </a:ln>
        </p:spPr>
      </p:pic>
      <p:pic>
        <p:nvPicPr>
          <p:cNvPr id="661" name="Google Shape;661;p81"/>
          <p:cNvPicPr preferRelativeResize="0"/>
          <p:nvPr/>
        </p:nvPicPr>
        <p:blipFill rotWithShape="1">
          <a:blip r:embed="rId4">
            <a:alphaModFix/>
          </a:blip>
          <a:srcRect/>
          <a:stretch/>
        </p:blipFill>
        <p:spPr>
          <a:xfrm>
            <a:off x="4456225" y="0"/>
            <a:ext cx="4687775" cy="1905950"/>
          </a:xfrm>
          <a:prstGeom prst="rect">
            <a:avLst/>
          </a:prstGeom>
          <a:noFill/>
          <a:ln>
            <a:noFill/>
          </a:ln>
        </p:spPr>
      </p:pic>
      <p:pic>
        <p:nvPicPr>
          <p:cNvPr id="662" name="Google Shape;662;p81"/>
          <p:cNvPicPr preferRelativeResize="0"/>
          <p:nvPr/>
        </p:nvPicPr>
        <p:blipFill>
          <a:blip r:embed="rId5">
            <a:alphaModFix/>
          </a:blip>
          <a:stretch>
            <a:fillRect/>
          </a:stretch>
        </p:blipFill>
        <p:spPr>
          <a:xfrm>
            <a:off x="5628249" y="2617475"/>
            <a:ext cx="3609275" cy="1352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66"/>
        <p:cNvGrpSpPr/>
        <p:nvPr/>
      </p:nvGrpSpPr>
      <p:grpSpPr>
        <a:xfrm>
          <a:off x="0" y="0"/>
          <a:ext cx="0" cy="0"/>
          <a:chOff x="0" y="0"/>
          <a:chExt cx="0" cy="0"/>
        </a:xfrm>
      </p:grpSpPr>
      <p:sp>
        <p:nvSpPr>
          <p:cNvPr id="667" name="Google Shape;667;p82"/>
          <p:cNvSpPr txBox="1">
            <a:spLocks noGrp="1"/>
          </p:cNvSpPr>
          <p:nvPr>
            <p:ph type="subTitle" idx="1"/>
          </p:nvPr>
        </p:nvSpPr>
        <p:spPr>
          <a:xfrm>
            <a:off x="311700" y="352475"/>
            <a:ext cx="8520600" cy="4162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sz="2400">
              <a:solidFill>
                <a:schemeClr val="lt1"/>
              </a:solidFill>
            </a:endParaRPr>
          </a:p>
          <a:p>
            <a:pPr marL="0" lvl="0" indent="0" algn="l" rtl="0">
              <a:lnSpc>
                <a:spcPct val="100000"/>
              </a:lnSpc>
              <a:spcBef>
                <a:spcPts val="0"/>
              </a:spcBef>
              <a:spcAft>
                <a:spcPts val="0"/>
              </a:spcAft>
              <a:buSzPts val="2800"/>
              <a:buNone/>
            </a:pP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How to evaluate the vaccine’s effect?</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endParaRPr sz="2400">
              <a:solidFill>
                <a:schemeClr val="lt1"/>
              </a:solidFill>
            </a:endParaRPr>
          </a:p>
          <a:p>
            <a:pPr marL="457200" lvl="0" indent="-381000" algn="l" rtl="0">
              <a:lnSpc>
                <a:spcPct val="100000"/>
              </a:lnSpc>
              <a:spcBef>
                <a:spcPts val="0"/>
              </a:spcBef>
              <a:spcAft>
                <a:spcPts val="0"/>
              </a:spcAft>
              <a:buClr>
                <a:schemeClr val="lt1"/>
              </a:buClr>
              <a:buSzPts val="2400"/>
              <a:buAutoNum type="arabicPeriod"/>
            </a:pPr>
            <a:r>
              <a:rPr lang="en-US" sz="2400">
                <a:solidFill>
                  <a:schemeClr val="lt1"/>
                </a:solidFill>
              </a:rPr>
              <a:t>Direct effects of the vaccine on vaccinated individuals (vaccine effectiveness)</a:t>
            </a:r>
            <a:endParaRPr sz="2400">
              <a:solidFill>
                <a:schemeClr val="lt1"/>
              </a:solidFill>
            </a:endParaRPr>
          </a:p>
          <a:p>
            <a:pPr marL="457200" lvl="0" indent="-381000" algn="l" rtl="0">
              <a:lnSpc>
                <a:spcPct val="100000"/>
              </a:lnSpc>
              <a:spcBef>
                <a:spcPts val="0"/>
              </a:spcBef>
              <a:spcAft>
                <a:spcPts val="0"/>
              </a:spcAft>
              <a:buClr>
                <a:schemeClr val="lt1"/>
              </a:buClr>
              <a:buSzPts val="2400"/>
              <a:buAutoNum type="arabicPeriod"/>
            </a:pPr>
            <a:r>
              <a:rPr lang="en-US" sz="2400">
                <a:solidFill>
                  <a:schemeClr val="lt1"/>
                </a:solidFill>
                <a:highlight>
                  <a:srgbClr val="6AA84F"/>
                </a:highlight>
              </a:rPr>
              <a:t>Impact of the vaccination program on entire population  (vaccine impact)</a:t>
            </a:r>
            <a:endParaRPr>
              <a:highlight>
                <a:srgbClr val="6AA84F"/>
              </a:highlight>
            </a:endParaRPr>
          </a:p>
        </p:txBody>
      </p:sp>
      <p:pic>
        <p:nvPicPr>
          <p:cNvPr id="668" name="Google Shape;668;p82"/>
          <p:cNvPicPr preferRelativeResize="0"/>
          <p:nvPr/>
        </p:nvPicPr>
        <p:blipFill>
          <a:blip r:embed="rId3">
            <a:alphaModFix/>
          </a:blip>
          <a:stretch>
            <a:fillRect/>
          </a:stretch>
        </p:blipFill>
        <p:spPr>
          <a:xfrm>
            <a:off x="5039163" y="3400413"/>
            <a:ext cx="2619375" cy="1743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72"/>
        <p:cNvGrpSpPr/>
        <p:nvPr/>
      </p:nvGrpSpPr>
      <p:grpSpPr>
        <a:xfrm>
          <a:off x="0" y="0"/>
          <a:ext cx="0" cy="0"/>
          <a:chOff x="0" y="0"/>
          <a:chExt cx="0" cy="0"/>
        </a:xfrm>
      </p:grpSpPr>
      <p:pic>
        <p:nvPicPr>
          <p:cNvPr id="673" name="Google Shape;673;p83"/>
          <p:cNvPicPr preferRelativeResize="0"/>
          <p:nvPr/>
        </p:nvPicPr>
        <p:blipFill rotWithShape="1">
          <a:blip r:embed="rId3">
            <a:alphaModFix/>
          </a:blip>
          <a:srcRect/>
          <a:stretch/>
        </p:blipFill>
        <p:spPr>
          <a:xfrm>
            <a:off x="152400" y="152400"/>
            <a:ext cx="7259822" cy="4838700"/>
          </a:xfrm>
          <a:prstGeom prst="rect">
            <a:avLst/>
          </a:prstGeom>
          <a:noFill/>
          <a:ln>
            <a:noFill/>
          </a:ln>
        </p:spPr>
      </p:pic>
      <p:sp>
        <p:nvSpPr>
          <p:cNvPr id="674" name="Google Shape;674;p83"/>
          <p:cNvSpPr txBox="1"/>
          <p:nvPr/>
        </p:nvSpPr>
        <p:spPr>
          <a:xfrm>
            <a:off x="0" y="4572025"/>
            <a:ext cx="7527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Former PM Benjamin Netanyahu was the first Israeli to receive the vaccine.</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800" b="0" i="0" u="none" strike="noStrike" cap="none">
                <a:solidFill>
                  <a:schemeClr val="lt1"/>
                </a:solidFill>
                <a:latin typeface="Arial"/>
                <a:ea typeface="Arial"/>
                <a:cs typeface="Arial"/>
                <a:sym typeface="Arial"/>
              </a:rPr>
              <a:t>Source: Amir Cohen/ Reuters</a:t>
            </a:r>
            <a:endParaRPr sz="1400" b="0" i="0" u="none" strike="noStrike" cap="none">
              <a:solidFill>
                <a:srgbClr val="000000"/>
              </a:solidFill>
              <a:latin typeface="Arial"/>
              <a:ea typeface="Arial"/>
              <a:cs typeface="Arial"/>
              <a:sym typeface="Arial"/>
            </a:endParaRPr>
          </a:p>
        </p:txBody>
      </p:sp>
      <p:sp>
        <p:nvSpPr>
          <p:cNvPr id="675" name="Google Shape;675;p83"/>
          <p:cNvSpPr txBox="1"/>
          <p:nvPr/>
        </p:nvSpPr>
        <p:spPr>
          <a:xfrm>
            <a:off x="1931625" y="1100575"/>
            <a:ext cx="4312500" cy="141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The Vaccination Campaign was initiated on 20 December 2020. </a:t>
            </a: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1" i="0" u="none" strike="noStrike" cap="none">
              <a:solidFill>
                <a:schemeClr val="lt1"/>
              </a:solidFill>
              <a:highlight>
                <a:srgbClr val="60A534"/>
              </a:highlight>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79"/>
        <p:cNvGrpSpPr/>
        <p:nvPr/>
      </p:nvGrpSpPr>
      <p:grpSpPr>
        <a:xfrm>
          <a:off x="0" y="0"/>
          <a:ext cx="0" cy="0"/>
          <a:chOff x="0" y="0"/>
          <a:chExt cx="0" cy="0"/>
        </a:xfrm>
      </p:grpSpPr>
      <p:sp>
        <p:nvSpPr>
          <p:cNvPr id="680" name="Google Shape;680;p84"/>
          <p:cNvSpPr txBox="1"/>
          <p:nvPr/>
        </p:nvSpPr>
        <p:spPr>
          <a:xfrm>
            <a:off x="0" y="207025"/>
            <a:ext cx="91440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A retrospective analysis of data from the Israeli Ministry of Health collected between</a:t>
            </a:r>
            <a:endParaRPr sz="1600" b="1" i="0" u="none" strike="noStrike" cap="none">
              <a:solidFill>
                <a:schemeClr val="lt1"/>
              </a:solidFill>
              <a:highlight>
                <a:srgbClr val="60A534"/>
              </a:highlight>
              <a:latin typeface="Arial"/>
              <a:ea typeface="Arial"/>
              <a:cs typeface="Arial"/>
              <a:sym typeface="Arial"/>
            </a:endParaRPr>
          </a:p>
          <a:p>
            <a:pPr marL="2286000" marR="0" lvl="0" indent="45720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 </a:t>
            </a:r>
            <a:r>
              <a:rPr lang="en-US" sz="1600" b="1" i="0" u="sng" strike="noStrike" cap="none">
                <a:solidFill>
                  <a:schemeClr val="lt1"/>
                </a:solidFill>
                <a:highlight>
                  <a:srgbClr val="60A534"/>
                </a:highlight>
                <a:latin typeface="Arial"/>
                <a:ea typeface="Arial"/>
                <a:cs typeface="Arial"/>
                <a:sym typeface="Arial"/>
              </a:rPr>
              <a:t>28 August 2020 and 24 February 2021</a:t>
            </a:r>
            <a:endParaRPr sz="1600" b="1" i="0" u="sng"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600"/>
              <a:buFont typeface="Arial"/>
              <a:buNone/>
            </a:pPr>
            <a:endParaRPr sz="1600" b="1" i="0" u="sng" strike="noStrike" cap="none">
              <a:solidFill>
                <a:schemeClr val="lt1"/>
              </a:solidFill>
              <a:highlight>
                <a:srgbClr val="60A534"/>
              </a:highlight>
              <a:latin typeface="Arial"/>
              <a:ea typeface="Arial"/>
              <a:cs typeface="Arial"/>
              <a:sym typeface="Arial"/>
            </a:endParaRPr>
          </a:p>
        </p:txBody>
      </p:sp>
      <p:sp>
        <p:nvSpPr>
          <p:cNvPr id="681" name="Google Shape;681;p84"/>
          <p:cNvSpPr txBox="1"/>
          <p:nvPr/>
        </p:nvSpPr>
        <p:spPr>
          <a:xfrm>
            <a:off x="100300" y="4848975"/>
            <a:ext cx="30000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Source: The Lancet</a:t>
            </a:r>
            <a:endParaRPr sz="1400" b="0" i="0" u="none" strike="noStrike" cap="none">
              <a:solidFill>
                <a:srgbClr val="000000"/>
              </a:solidFill>
              <a:latin typeface="Arial"/>
              <a:ea typeface="Arial"/>
              <a:cs typeface="Arial"/>
              <a:sym typeface="Arial"/>
            </a:endParaRPr>
          </a:p>
        </p:txBody>
      </p:sp>
      <p:pic>
        <p:nvPicPr>
          <p:cNvPr id="682" name="Google Shape;682;p84"/>
          <p:cNvPicPr preferRelativeResize="0"/>
          <p:nvPr/>
        </p:nvPicPr>
        <p:blipFill>
          <a:blip r:embed="rId3">
            <a:alphaModFix/>
          </a:blip>
          <a:stretch>
            <a:fillRect/>
          </a:stretch>
        </p:blipFill>
        <p:spPr>
          <a:xfrm>
            <a:off x="152400" y="1282825"/>
            <a:ext cx="8097013" cy="3413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86"/>
        <p:cNvGrpSpPr/>
        <p:nvPr/>
      </p:nvGrpSpPr>
      <p:grpSpPr>
        <a:xfrm>
          <a:off x="0" y="0"/>
          <a:ext cx="0" cy="0"/>
          <a:chOff x="0" y="0"/>
          <a:chExt cx="0" cy="0"/>
        </a:xfrm>
      </p:grpSpPr>
      <p:pic>
        <p:nvPicPr>
          <p:cNvPr id="687" name="Google Shape;687;p85"/>
          <p:cNvPicPr preferRelativeResize="0"/>
          <p:nvPr/>
        </p:nvPicPr>
        <p:blipFill rotWithShape="1">
          <a:blip r:embed="rId3">
            <a:alphaModFix/>
          </a:blip>
          <a:srcRect/>
          <a:stretch/>
        </p:blipFill>
        <p:spPr>
          <a:xfrm>
            <a:off x="152400" y="152400"/>
            <a:ext cx="7259822" cy="4838700"/>
          </a:xfrm>
          <a:prstGeom prst="rect">
            <a:avLst/>
          </a:prstGeom>
          <a:noFill/>
          <a:ln>
            <a:noFill/>
          </a:ln>
        </p:spPr>
      </p:pic>
      <p:sp>
        <p:nvSpPr>
          <p:cNvPr id="688" name="Google Shape;688;p85"/>
          <p:cNvSpPr txBox="1"/>
          <p:nvPr/>
        </p:nvSpPr>
        <p:spPr>
          <a:xfrm>
            <a:off x="0" y="4351575"/>
            <a:ext cx="9201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highlight>
                <a:srgbClr val="434343"/>
              </a:highlight>
              <a:latin typeface="Impact"/>
              <a:ea typeface="Impact"/>
              <a:cs typeface="Impact"/>
              <a:sym typeface="Impact"/>
            </a:endParaRPr>
          </a:p>
        </p:txBody>
      </p:sp>
      <p:sp>
        <p:nvSpPr>
          <p:cNvPr id="689" name="Google Shape;689;p85"/>
          <p:cNvSpPr txBox="1"/>
          <p:nvPr/>
        </p:nvSpPr>
        <p:spPr>
          <a:xfrm>
            <a:off x="-57150" y="4416750"/>
            <a:ext cx="6441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Israel’s ultra-Orthodox community has been hit hard by the pandemic. Outreach efforts have helped address resistance to vaccine.</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800" b="0" i="0" u="none" strike="noStrike" cap="none">
                <a:solidFill>
                  <a:schemeClr val="lt1"/>
                </a:solidFill>
                <a:latin typeface="Arial"/>
                <a:ea typeface="Arial"/>
                <a:cs typeface="Arial"/>
                <a:sym typeface="Arial"/>
              </a:rPr>
              <a:t>Source: Dan Balilty/ The New York Times</a:t>
            </a:r>
            <a:endParaRPr sz="1400" b="0" i="0" u="none" strike="noStrike" cap="none">
              <a:solidFill>
                <a:srgbClr val="000000"/>
              </a:solidFill>
              <a:latin typeface="Arial"/>
              <a:ea typeface="Arial"/>
              <a:cs typeface="Arial"/>
              <a:sym typeface="Arial"/>
            </a:endParaRPr>
          </a:p>
        </p:txBody>
      </p:sp>
      <p:sp>
        <p:nvSpPr>
          <p:cNvPr id="690" name="Google Shape;690;p85"/>
          <p:cNvSpPr txBox="1"/>
          <p:nvPr/>
        </p:nvSpPr>
        <p:spPr>
          <a:xfrm>
            <a:off x="0" y="0"/>
            <a:ext cx="7412100" cy="227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chemeClr val="lt1"/>
                </a:solidFill>
                <a:highlight>
                  <a:srgbClr val="60A534"/>
                </a:highlight>
                <a:latin typeface="Arial"/>
                <a:ea typeface="Arial"/>
                <a:cs typeface="Arial"/>
                <a:sym typeface="Arial"/>
              </a:rPr>
              <a:t>Several Notable Comparisons in the Study to Mitigate the Influence of External Factors </a:t>
            </a:r>
            <a:endParaRPr sz="17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lt1"/>
              </a:solidFill>
              <a:highlight>
                <a:srgbClr val="60A534"/>
              </a:highlight>
              <a:latin typeface="Arial"/>
              <a:ea typeface="Arial"/>
              <a:cs typeface="Arial"/>
              <a:sym typeface="Arial"/>
            </a:endParaRPr>
          </a:p>
          <a:p>
            <a:pPr marL="457200" marR="0" lvl="0" indent="-336550" algn="l" rtl="0">
              <a:lnSpc>
                <a:spcPct val="100000"/>
              </a:lnSpc>
              <a:spcBef>
                <a:spcPts val="0"/>
              </a:spcBef>
              <a:spcAft>
                <a:spcPts val="0"/>
              </a:spcAft>
              <a:buClr>
                <a:schemeClr val="lt1"/>
              </a:buClr>
              <a:buSzPts val="1700"/>
              <a:buFont typeface="Arial"/>
              <a:buChar char="-"/>
            </a:pPr>
            <a:r>
              <a:rPr lang="en-US" sz="1700" b="1" i="0" u="none" strike="noStrike" cap="none">
                <a:solidFill>
                  <a:schemeClr val="lt1"/>
                </a:solidFill>
                <a:highlight>
                  <a:srgbClr val="60A534"/>
                </a:highlight>
                <a:latin typeface="Arial"/>
                <a:ea typeface="Arial"/>
                <a:cs typeface="Arial"/>
                <a:sym typeface="Arial"/>
              </a:rPr>
              <a:t>60+ prioritized to first receive vaccinations</a:t>
            </a:r>
            <a:endParaRPr sz="17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None/>
            </a:pPr>
            <a:endParaRPr sz="1700" b="1">
              <a:solidFill>
                <a:schemeClr val="lt1"/>
              </a:solidFill>
              <a:highlight>
                <a:srgbClr val="60A534"/>
              </a:highlight>
            </a:endParaRPr>
          </a:p>
          <a:p>
            <a:pPr marL="457200" marR="0" lvl="0" indent="-336550" algn="l" rtl="0">
              <a:lnSpc>
                <a:spcPct val="100000"/>
              </a:lnSpc>
              <a:spcBef>
                <a:spcPts val="0"/>
              </a:spcBef>
              <a:spcAft>
                <a:spcPts val="0"/>
              </a:spcAft>
              <a:buClr>
                <a:schemeClr val="lt1"/>
              </a:buClr>
              <a:buSzPts val="1700"/>
              <a:buFont typeface="Arial"/>
              <a:buChar char="-"/>
            </a:pPr>
            <a:r>
              <a:rPr lang="en-US" sz="1700" b="1" i="0" u="none" strike="noStrike" cap="none">
                <a:solidFill>
                  <a:schemeClr val="lt1"/>
                </a:solidFill>
                <a:highlight>
                  <a:srgbClr val="60A534"/>
                </a:highlight>
                <a:latin typeface="Arial"/>
                <a:ea typeface="Arial"/>
                <a:cs typeface="Arial"/>
                <a:sym typeface="Arial"/>
              </a:rPr>
              <a:t>Impact of </a:t>
            </a:r>
            <a:r>
              <a:rPr lang="en-US" sz="1700" b="1">
                <a:solidFill>
                  <a:schemeClr val="lt1"/>
                </a:solidFill>
                <a:highlight>
                  <a:srgbClr val="60A534"/>
                </a:highlight>
              </a:rPr>
              <a:t>2nd </a:t>
            </a:r>
            <a:r>
              <a:rPr lang="en-US" sz="1700" b="1" i="0" u="none" strike="noStrike" cap="none">
                <a:solidFill>
                  <a:schemeClr val="lt1"/>
                </a:solidFill>
                <a:highlight>
                  <a:srgbClr val="60A534"/>
                </a:highlight>
                <a:latin typeface="Arial"/>
                <a:ea typeface="Arial"/>
                <a:cs typeface="Arial"/>
                <a:sym typeface="Arial"/>
              </a:rPr>
              <a:t>versus </a:t>
            </a:r>
            <a:r>
              <a:rPr lang="en-US" sz="1700" b="1">
                <a:solidFill>
                  <a:schemeClr val="lt1"/>
                </a:solidFill>
                <a:highlight>
                  <a:srgbClr val="60A534"/>
                </a:highlight>
              </a:rPr>
              <a:t>3</a:t>
            </a:r>
            <a:r>
              <a:rPr lang="en-US" sz="1700" b="1" i="0" u="none" strike="noStrike" cap="none">
                <a:solidFill>
                  <a:schemeClr val="lt1"/>
                </a:solidFill>
                <a:highlight>
                  <a:srgbClr val="60A534"/>
                </a:highlight>
                <a:latin typeface="Arial"/>
                <a:ea typeface="Arial"/>
                <a:cs typeface="Arial"/>
                <a:sym typeface="Arial"/>
              </a:rPr>
              <a:t>rd national lockdown</a:t>
            </a:r>
            <a:endParaRPr sz="17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None/>
            </a:pPr>
            <a:endParaRPr sz="1700" b="1">
              <a:solidFill>
                <a:schemeClr val="lt1"/>
              </a:solidFill>
              <a:highlight>
                <a:srgbClr val="60A534"/>
              </a:highlight>
            </a:endParaRPr>
          </a:p>
          <a:p>
            <a:pPr marL="457200" marR="0" lvl="0" indent="-336550" algn="l" rtl="0">
              <a:lnSpc>
                <a:spcPct val="100000"/>
              </a:lnSpc>
              <a:spcBef>
                <a:spcPts val="0"/>
              </a:spcBef>
              <a:spcAft>
                <a:spcPts val="0"/>
              </a:spcAft>
              <a:buClr>
                <a:schemeClr val="lt1"/>
              </a:buClr>
              <a:buSzPts val="1700"/>
              <a:buFont typeface="Arial"/>
              <a:buChar char="-"/>
            </a:pPr>
            <a:r>
              <a:rPr lang="en-US" sz="1700" b="1" i="0" u="none" strike="noStrike" cap="none">
                <a:solidFill>
                  <a:schemeClr val="lt1"/>
                </a:solidFill>
                <a:highlight>
                  <a:srgbClr val="60A534"/>
                </a:highlight>
                <a:latin typeface="Arial"/>
                <a:ea typeface="Arial"/>
                <a:cs typeface="Arial"/>
                <a:sym typeface="Arial"/>
              </a:rPr>
              <a:t>Early vaccinated versus late vaccinated cities</a:t>
            </a:r>
            <a:endParaRPr sz="1400" b="1" i="0" u="none" strike="noStrike" cap="none">
              <a:solidFill>
                <a:schemeClr val="lt1"/>
              </a:solidFill>
              <a:highlight>
                <a:srgbClr val="60A534"/>
              </a:highlight>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94"/>
        <p:cNvGrpSpPr/>
        <p:nvPr/>
      </p:nvGrpSpPr>
      <p:grpSpPr>
        <a:xfrm>
          <a:off x="0" y="0"/>
          <a:ext cx="0" cy="0"/>
          <a:chOff x="0" y="0"/>
          <a:chExt cx="0" cy="0"/>
        </a:xfrm>
      </p:grpSpPr>
      <p:pic>
        <p:nvPicPr>
          <p:cNvPr id="695" name="Google Shape;695;p86"/>
          <p:cNvPicPr preferRelativeResize="0"/>
          <p:nvPr/>
        </p:nvPicPr>
        <p:blipFill rotWithShape="1">
          <a:blip r:embed="rId3">
            <a:alphaModFix/>
          </a:blip>
          <a:srcRect/>
          <a:stretch/>
        </p:blipFill>
        <p:spPr>
          <a:xfrm>
            <a:off x="152400" y="152400"/>
            <a:ext cx="7510200" cy="4780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699"/>
        <p:cNvGrpSpPr/>
        <p:nvPr/>
      </p:nvGrpSpPr>
      <p:grpSpPr>
        <a:xfrm>
          <a:off x="0" y="0"/>
          <a:ext cx="0" cy="0"/>
          <a:chOff x="0" y="0"/>
          <a:chExt cx="0" cy="0"/>
        </a:xfrm>
      </p:grpSpPr>
      <p:sp>
        <p:nvSpPr>
          <p:cNvPr id="700" name="Google Shape;700;p87"/>
          <p:cNvSpPr txBox="1"/>
          <p:nvPr/>
        </p:nvSpPr>
        <p:spPr>
          <a:xfrm>
            <a:off x="0" y="0"/>
            <a:ext cx="86676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Israel has one of the highest rates of vaccinated individuals per capita:</a:t>
            </a:r>
            <a:endParaRPr sz="16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highlight>
                  <a:srgbClr val="60A534"/>
                </a:highlight>
                <a:latin typeface="Arial"/>
                <a:ea typeface="Arial"/>
                <a:cs typeface="Arial"/>
                <a:sym typeface="Arial"/>
              </a:rPr>
              <a:t>	48.8% received first vaccine as of 24 Feb 2021</a:t>
            </a:r>
            <a:endParaRPr sz="1600" b="1" i="0" u="none" strike="noStrike" cap="none">
              <a:solidFill>
                <a:schemeClr val="lt1"/>
              </a:solidFill>
              <a:highlight>
                <a:srgbClr val="60A534"/>
              </a:highlight>
              <a:latin typeface="Arial"/>
              <a:ea typeface="Arial"/>
              <a:cs typeface="Arial"/>
              <a:sym typeface="Arial"/>
            </a:endParaRPr>
          </a:p>
        </p:txBody>
      </p:sp>
      <p:pic>
        <p:nvPicPr>
          <p:cNvPr id="701" name="Google Shape;701;p87"/>
          <p:cNvPicPr preferRelativeResize="0"/>
          <p:nvPr/>
        </p:nvPicPr>
        <p:blipFill rotWithShape="1">
          <a:blip r:embed="rId3">
            <a:alphaModFix/>
          </a:blip>
          <a:srcRect/>
          <a:stretch/>
        </p:blipFill>
        <p:spPr>
          <a:xfrm>
            <a:off x="152400" y="829500"/>
            <a:ext cx="7049175" cy="4314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05"/>
        <p:cNvGrpSpPr/>
        <p:nvPr/>
      </p:nvGrpSpPr>
      <p:grpSpPr>
        <a:xfrm>
          <a:off x="0" y="0"/>
          <a:ext cx="0" cy="0"/>
          <a:chOff x="0" y="0"/>
          <a:chExt cx="0" cy="0"/>
        </a:xfrm>
      </p:grpSpPr>
      <p:sp>
        <p:nvSpPr>
          <p:cNvPr id="706" name="Google Shape;706;p88"/>
          <p:cNvSpPr txBox="1">
            <a:spLocks noGrp="1"/>
          </p:cNvSpPr>
          <p:nvPr>
            <p:ph type="ctrTitle"/>
          </p:nvPr>
        </p:nvSpPr>
        <p:spPr>
          <a:xfrm>
            <a:off x="311700" y="51575"/>
            <a:ext cx="8520600" cy="340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680"/>
              <a:buNone/>
            </a:pPr>
            <a:r>
              <a:rPr lang="en-US" sz="1779">
                <a:solidFill>
                  <a:schemeClr val="lt1"/>
                </a:solidFill>
                <a:latin typeface="Times New Roman"/>
                <a:ea typeface="Times New Roman"/>
                <a:cs typeface="Times New Roman"/>
                <a:sym typeface="Times New Roman"/>
              </a:rPr>
              <a:t>Results</a:t>
            </a:r>
            <a:endParaRPr sz="100">
              <a:solidFill>
                <a:schemeClr val="lt1"/>
              </a:solidFill>
              <a:latin typeface="Times New Roman"/>
              <a:ea typeface="Times New Roman"/>
              <a:cs typeface="Times New Roman"/>
              <a:sym typeface="Times New Roman"/>
            </a:endParaRPr>
          </a:p>
        </p:txBody>
      </p:sp>
      <p:sp>
        <p:nvSpPr>
          <p:cNvPr id="707" name="Google Shape;707;p8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708" name="Google Shape;708;p88"/>
          <p:cNvPicPr preferRelativeResize="0"/>
          <p:nvPr/>
        </p:nvPicPr>
        <p:blipFill rotWithShape="1">
          <a:blip r:embed="rId3">
            <a:alphaModFix/>
          </a:blip>
          <a:srcRect/>
          <a:stretch/>
        </p:blipFill>
        <p:spPr>
          <a:xfrm>
            <a:off x="705775" y="391625"/>
            <a:ext cx="8126525" cy="4751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84"/>
        <p:cNvGrpSpPr/>
        <p:nvPr/>
      </p:nvGrpSpPr>
      <p:grpSpPr>
        <a:xfrm>
          <a:off x="0" y="0"/>
          <a:ext cx="0" cy="0"/>
          <a:chOff x="0" y="0"/>
          <a:chExt cx="0" cy="0"/>
        </a:xfrm>
      </p:grpSpPr>
      <p:pic>
        <p:nvPicPr>
          <p:cNvPr id="385" name="Google Shape;385;p57" descr="Novel Coronavirus SARS-CoV-2.jpg"/>
          <p:cNvPicPr preferRelativeResize="0"/>
          <p:nvPr/>
        </p:nvPicPr>
        <p:blipFill rotWithShape="1">
          <a:blip r:embed="rId3">
            <a:alphaModFix/>
          </a:blip>
          <a:srcRect/>
          <a:stretch/>
        </p:blipFill>
        <p:spPr>
          <a:xfrm>
            <a:off x="299475" y="853500"/>
            <a:ext cx="3831375" cy="2976600"/>
          </a:xfrm>
          <a:prstGeom prst="rect">
            <a:avLst/>
          </a:prstGeom>
          <a:noFill/>
          <a:ln>
            <a:noFill/>
          </a:ln>
        </p:spPr>
      </p:pic>
      <p:sp>
        <p:nvSpPr>
          <p:cNvPr id="386" name="Google Shape;386;p57"/>
          <p:cNvSpPr txBox="1"/>
          <p:nvPr/>
        </p:nvSpPr>
        <p:spPr>
          <a:xfrm>
            <a:off x="611187" y="224998"/>
            <a:ext cx="7989887" cy="70631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Arial"/>
                <a:ea typeface="Arial"/>
                <a:cs typeface="Arial"/>
                <a:sym typeface="Arial"/>
              </a:rPr>
              <a:t>What is COVID-19?</a:t>
            </a:r>
            <a:endParaRPr sz="1400" b="0" i="0" u="none" strike="noStrike" cap="none">
              <a:solidFill>
                <a:schemeClr val="lt1"/>
              </a:solidFill>
              <a:latin typeface="Arial"/>
              <a:ea typeface="Arial"/>
              <a:cs typeface="Arial"/>
              <a:sym typeface="Arial"/>
            </a:endParaRPr>
          </a:p>
        </p:txBody>
      </p:sp>
      <p:sp>
        <p:nvSpPr>
          <p:cNvPr id="387" name="Google Shape;387;p57"/>
          <p:cNvSpPr txBox="1"/>
          <p:nvPr/>
        </p:nvSpPr>
        <p:spPr>
          <a:xfrm>
            <a:off x="4130847" y="519114"/>
            <a:ext cx="4256700" cy="3065100"/>
          </a:xfrm>
          <a:prstGeom prst="rect">
            <a:avLst/>
          </a:prstGeom>
          <a:noFill/>
          <a:ln>
            <a:noFill/>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highlight>
                <a:srgbClr val="54297D"/>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highlight>
                <a:srgbClr val="60A534"/>
              </a:highlight>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Coronaviruses are a large family of viruses that are known to cause a range of illnesses from the common cold to more severe diseases such as Severe Acute Respiratory Syndrome (SARS). </a:t>
            </a:r>
            <a:endParaRPr sz="18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lt1"/>
              </a:solidFill>
              <a:highlight>
                <a:srgbClr val="60A534"/>
              </a:highlight>
              <a:latin typeface="Arial"/>
              <a:ea typeface="Arial"/>
              <a:cs typeface="Arial"/>
              <a:sym typeface="Arial"/>
            </a:endParaRPr>
          </a:p>
          <a:p>
            <a:pPr marL="285750" marR="0" lvl="0" indent="-285750" algn="l" rtl="0">
              <a:lnSpc>
                <a:spcPct val="100000"/>
              </a:lnSpc>
              <a:spcBef>
                <a:spcPts val="60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SARS-Cov-2 infections cause the disease COVID-19.</a:t>
            </a:r>
            <a:endParaRPr sz="18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600"/>
              </a:spcBef>
              <a:spcAft>
                <a:spcPts val="0"/>
              </a:spcAft>
              <a:buClr>
                <a:srgbClr val="000000"/>
              </a:buClr>
              <a:buSzPts val="1800"/>
              <a:buFont typeface="Arial"/>
              <a:buNone/>
            </a:pPr>
            <a:endParaRPr sz="1800" b="1" i="0" u="none" strike="noStrike" cap="none">
              <a:solidFill>
                <a:schemeClr val="lt1"/>
              </a:solidFill>
              <a:highlight>
                <a:srgbClr val="60A534"/>
              </a:highlight>
              <a:latin typeface="Arial"/>
              <a:ea typeface="Arial"/>
              <a:cs typeface="Arial"/>
              <a:sym typeface="Arial"/>
            </a:endParaRPr>
          </a:p>
          <a:p>
            <a:pPr marL="285750" marR="0" lvl="0" indent="-285750" algn="l" rtl="0">
              <a:lnSpc>
                <a:spcPct val="100000"/>
              </a:lnSpc>
              <a:spcBef>
                <a:spcPts val="60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The WHO declared COVID–19 a pandemic in March, 2020.</a:t>
            </a:r>
            <a:endParaRPr sz="18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600"/>
              </a:spcBef>
              <a:spcAft>
                <a:spcPts val="0"/>
              </a:spcAft>
              <a:buClr>
                <a:srgbClr val="000000"/>
              </a:buClr>
              <a:buSzPts val="1800"/>
              <a:buFont typeface="Arial"/>
              <a:buNone/>
            </a:pPr>
            <a:endParaRPr sz="1800" b="0" i="0" u="none" strike="noStrike" cap="none">
              <a:solidFill>
                <a:schemeClr val="lt1"/>
              </a:solidFill>
              <a:highlight>
                <a:srgbClr val="54297D"/>
              </a:highlight>
              <a:latin typeface="Arial"/>
              <a:ea typeface="Arial"/>
              <a:cs typeface="Arial"/>
              <a:sym typeface="Arial"/>
            </a:endParaRPr>
          </a:p>
        </p:txBody>
      </p:sp>
      <p:sp>
        <p:nvSpPr>
          <p:cNvPr id="388" name="Google Shape;388;p57"/>
          <p:cNvSpPr txBox="1"/>
          <p:nvPr/>
        </p:nvSpPr>
        <p:spPr>
          <a:xfrm>
            <a:off x="101450" y="3792775"/>
            <a:ext cx="48648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chemeClr val="lt1"/>
                </a:solidFill>
                <a:latin typeface="Times New Roman"/>
                <a:ea typeface="Times New Roman"/>
                <a:cs typeface="Times New Roman"/>
                <a:sym typeface="Times New Roman"/>
              </a:rPr>
              <a:t>Source: </a:t>
            </a:r>
            <a:r>
              <a:rPr lang="en-US" sz="600" b="0" i="0" u="none" strike="noStrike" cap="none">
                <a:solidFill>
                  <a:schemeClr val="lt1"/>
                </a:solidFill>
                <a:latin typeface="Times New Roman"/>
                <a:ea typeface="Times New Roman"/>
                <a:cs typeface="Times New Roman"/>
                <a:sym typeface="Times New Roman"/>
              </a:rPr>
              <a:t>NIAD: https://www.flickr.com/photos/niaid/49534865371/</a:t>
            </a:r>
            <a:endParaRPr sz="9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12"/>
        <p:cNvGrpSpPr/>
        <p:nvPr/>
      </p:nvGrpSpPr>
      <p:grpSpPr>
        <a:xfrm>
          <a:off x="0" y="0"/>
          <a:ext cx="0" cy="0"/>
          <a:chOff x="0" y="0"/>
          <a:chExt cx="0" cy="0"/>
        </a:xfrm>
      </p:grpSpPr>
      <p:pic>
        <p:nvPicPr>
          <p:cNvPr id="713" name="Google Shape;713;p89"/>
          <p:cNvPicPr preferRelativeResize="0"/>
          <p:nvPr/>
        </p:nvPicPr>
        <p:blipFill>
          <a:blip r:embed="rId3">
            <a:alphaModFix/>
          </a:blip>
          <a:stretch>
            <a:fillRect/>
          </a:stretch>
        </p:blipFill>
        <p:spPr>
          <a:xfrm>
            <a:off x="47963" y="50250"/>
            <a:ext cx="9048075" cy="3734750"/>
          </a:xfrm>
          <a:prstGeom prst="rect">
            <a:avLst/>
          </a:prstGeom>
          <a:noFill/>
          <a:ln>
            <a:noFill/>
          </a:ln>
        </p:spPr>
      </p:pic>
      <p:cxnSp>
        <p:nvCxnSpPr>
          <p:cNvPr id="714" name="Google Shape;714;p89"/>
          <p:cNvCxnSpPr/>
          <p:nvPr/>
        </p:nvCxnSpPr>
        <p:spPr>
          <a:xfrm>
            <a:off x="238150" y="1824075"/>
            <a:ext cx="7065000" cy="8400"/>
          </a:xfrm>
          <a:prstGeom prst="straightConnector1">
            <a:avLst/>
          </a:prstGeom>
          <a:noFill/>
          <a:ln w="76200" cap="flat" cmpd="sng">
            <a:solidFill>
              <a:srgbClr val="FFFF00"/>
            </a:solidFill>
            <a:prstDash val="solid"/>
            <a:round/>
            <a:headEnd type="none" w="med" len="med"/>
            <a:tailEnd type="none" w="med" len="med"/>
          </a:ln>
        </p:spPr>
      </p:cxnSp>
      <p:cxnSp>
        <p:nvCxnSpPr>
          <p:cNvPr id="715" name="Google Shape;715;p89"/>
          <p:cNvCxnSpPr/>
          <p:nvPr/>
        </p:nvCxnSpPr>
        <p:spPr>
          <a:xfrm>
            <a:off x="280750" y="1428825"/>
            <a:ext cx="7047900" cy="25500"/>
          </a:xfrm>
          <a:prstGeom prst="straightConnector1">
            <a:avLst/>
          </a:prstGeom>
          <a:noFill/>
          <a:ln w="76200" cap="flat" cmpd="sng">
            <a:solidFill>
              <a:srgbClr val="FFFF00"/>
            </a:solidFill>
            <a:prstDash val="solid"/>
            <a:round/>
            <a:headEnd type="none" w="med" len="med"/>
            <a:tailEnd type="none" w="med" len="med"/>
          </a:ln>
        </p:spPr>
      </p:cxnSp>
      <p:cxnSp>
        <p:nvCxnSpPr>
          <p:cNvPr id="716" name="Google Shape;716;p89"/>
          <p:cNvCxnSpPr/>
          <p:nvPr/>
        </p:nvCxnSpPr>
        <p:spPr>
          <a:xfrm>
            <a:off x="272200" y="1441575"/>
            <a:ext cx="8400" cy="382500"/>
          </a:xfrm>
          <a:prstGeom prst="straightConnector1">
            <a:avLst/>
          </a:prstGeom>
          <a:noFill/>
          <a:ln w="76200" cap="flat" cmpd="sng">
            <a:solidFill>
              <a:srgbClr val="FFFF00"/>
            </a:solidFill>
            <a:prstDash val="solid"/>
            <a:round/>
            <a:headEnd type="none" w="med" len="med"/>
            <a:tailEnd type="none" w="med" len="med"/>
          </a:ln>
        </p:spPr>
      </p:cxnSp>
      <p:cxnSp>
        <p:nvCxnSpPr>
          <p:cNvPr id="717" name="Google Shape;717;p89"/>
          <p:cNvCxnSpPr/>
          <p:nvPr/>
        </p:nvCxnSpPr>
        <p:spPr>
          <a:xfrm>
            <a:off x="7303150" y="1428825"/>
            <a:ext cx="25500" cy="408000"/>
          </a:xfrm>
          <a:prstGeom prst="straightConnector1">
            <a:avLst/>
          </a:prstGeom>
          <a:noFill/>
          <a:ln w="76200" cap="flat" cmpd="sng">
            <a:solidFill>
              <a:srgbClr val="FFFF0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21"/>
        <p:cNvGrpSpPr/>
        <p:nvPr/>
      </p:nvGrpSpPr>
      <p:grpSpPr>
        <a:xfrm>
          <a:off x="0" y="0"/>
          <a:ext cx="0" cy="0"/>
          <a:chOff x="0" y="0"/>
          <a:chExt cx="0" cy="0"/>
        </a:xfrm>
      </p:grpSpPr>
      <p:pic>
        <p:nvPicPr>
          <p:cNvPr id="722" name="Google Shape;722;p90"/>
          <p:cNvPicPr preferRelativeResize="0"/>
          <p:nvPr/>
        </p:nvPicPr>
        <p:blipFill rotWithShape="1">
          <a:blip r:embed="rId3">
            <a:alphaModFix/>
          </a:blip>
          <a:srcRect/>
          <a:stretch/>
        </p:blipFill>
        <p:spPr>
          <a:xfrm>
            <a:off x="144225" y="152400"/>
            <a:ext cx="7259827" cy="4909451"/>
          </a:xfrm>
          <a:prstGeom prst="rect">
            <a:avLst/>
          </a:prstGeom>
          <a:noFill/>
          <a:ln>
            <a:noFill/>
          </a:ln>
        </p:spPr>
      </p:pic>
      <p:sp>
        <p:nvSpPr>
          <p:cNvPr id="723" name="Google Shape;723;p90"/>
          <p:cNvSpPr txBox="1"/>
          <p:nvPr/>
        </p:nvSpPr>
        <p:spPr>
          <a:xfrm>
            <a:off x="0" y="4865925"/>
            <a:ext cx="914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90"/>
          <p:cNvSpPr txBox="1"/>
          <p:nvPr/>
        </p:nvSpPr>
        <p:spPr>
          <a:xfrm>
            <a:off x="0" y="4612800"/>
            <a:ext cx="91440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 man receiving a vaccine at Rabin Square in Tel Aviv.</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r>
              <a:rPr lang="en-US" sz="800" b="0" i="0" u="none" strike="noStrike" cap="none">
                <a:solidFill>
                  <a:schemeClr val="lt1"/>
                </a:solidFill>
                <a:latin typeface="Arial"/>
                <a:ea typeface="Arial"/>
                <a:cs typeface="Arial"/>
                <a:sym typeface="Arial"/>
              </a:rPr>
              <a:t>Source: Ammar Awad/ Reuters</a:t>
            </a:r>
            <a:endParaRPr sz="800" b="0" i="0" u="none" strike="noStrike" cap="none">
              <a:solidFill>
                <a:schemeClr val="lt1"/>
              </a:solidFill>
              <a:latin typeface="Arial"/>
              <a:ea typeface="Arial"/>
              <a:cs typeface="Arial"/>
              <a:sym typeface="Arial"/>
            </a:endParaRPr>
          </a:p>
        </p:txBody>
      </p:sp>
      <p:sp>
        <p:nvSpPr>
          <p:cNvPr id="725" name="Google Shape;725;p90"/>
          <p:cNvSpPr txBox="1"/>
          <p:nvPr/>
        </p:nvSpPr>
        <p:spPr>
          <a:xfrm>
            <a:off x="232100" y="299475"/>
            <a:ext cx="4529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sng" strike="noStrike" cap="none">
              <a:solidFill>
                <a:schemeClr val="lt1"/>
              </a:solidFill>
              <a:highlight>
                <a:srgbClr val="60A534"/>
              </a:highlight>
              <a:latin typeface="Arial"/>
              <a:ea typeface="Arial"/>
              <a:cs typeface="Arial"/>
              <a:sym typeface="Arial"/>
            </a:endParaRPr>
          </a:p>
        </p:txBody>
      </p:sp>
      <p:sp>
        <p:nvSpPr>
          <p:cNvPr id="726" name="Google Shape;726;p90"/>
          <p:cNvSpPr txBox="1"/>
          <p:nvPr/>
        </p:nvSpPr>
        <p:spPr>
          <a:xfrm>
            <a:off x="2171200" y="3189425"/>
            <a:ext cx="431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90"/>
          <p:cNvSpPr txBox="1"/>
          <p:nvPr/>
        </p:nvSpPr>
        <p:spPr>
          <a:xfrm>
            <a:off x="7788275" y="274025"/>
            <a:ext cx="733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8" name="Google Shape;728;p90"/>
          <p:cNvSpPr txBox="1"/>
          <p:nvPr/>
        </p:nvSpPr>
        <p:spPr>
          <a:xfrm>
            <a:off x="446375" y="3189425"/>
            <a:ext cx="8697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chemeClr val="lt1"/>
                </a:solidFill>
                <a:highlight>
                  <a:srgbClr val="60A534"/>
                </a:highlight>
                <a:latin typeface="Arial"/>
                <a:ea typeface="Arial"/>
                <a:cs typeface="Arial"/>
                <a:sym typeface="Arial"/>
              </a:rPr>
              <a:t>Age Group Finding: </a:t>
            </a:r>
            <a:endParaRPr sz="1750" b="0" i="0" u="none" strike="noStrike" cap="none">
              <a:solidFill>
                <a:schemeClr val="lt1"/>
              </a:solidFill>
              <a:highlight>
                <a:srgbClr val="60A534"/>
              </a:highlight>
              <a:latin typeface="Arial"/>
              <a:ea typeface="Arial"/>
              <a:cs typeface="Arial"/>
              <a:sym typeface="Arial"/>
            </a:endParaRPr>
          </a:p>
          <a:p>
            <a:pPr marL="0" marR="0" lvl="0" indent="457200" algn="l" rtl="0">
              <a:lnSpc>
                <a:spcPct val="100000"/>
              </a:lnSpc>
              <a:spcBef>
                <a:spcPts val="0"/>
              </a:spcBef>
              <a:spcAft>
                <a:spcPts val="0"/>
              </a:spcAft>
              <a:buClr>
                <a:srgbClr val="000000"/>
              </a:buClr>
              <a:buSzPts val="1750"/>
              <a:buFont typeface="Arial"/>
              <a:buNone/>
            </a:pPr>
            <a:r>
              <a:rPr lang="en-US" sz="1750" b="0" i="0" u="none" strike="noStrike" cap="none">
                <a:solidFill>
                  <a:schemeClr val="lt1"/>
                </a:solidFill>
                <a:highlight>
                  <a:srgbClr val="60A534"/>
                </a:highlight>
                <a:latin typeface="Arial"/>
                <a:ea typeface="Arial"/>
                <a:cs typeface="Arial"/>
                <a:sym typeface="Arial"/>
              </a:rPr>
              <a:t>A larger and earlier decrease in COVID-19 cases and hospitalization was observed in individuals older than 60 years, followed by younger age groups, by the order of vaccination prioritization.</a:t>
            </a:r>
            <a:endParaRPr sz="1800" b="0" i="0" u="none" strike="noStrike" cap="none">
              <a:solidFill>
                <a:schemeClr val="lt1"/>
              </a:solidFill>
              <a:highlight>
                <a:srgbClr val="60A534"/>
              </a:highlight>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32"/>
        <p:cNvGrpSpPr/>
        <p:nvPr/>
      </p:nvGrpSpPr>
      <p:grpSpPr>
        <a:xfrm>
          <a:off x="0" y="0"/>
          <a:ext cx="0" cy="0"/>
          <a:chOff x="0" y="0"/>
          <a:chExt cx="0" cy="0"/>
        </a:xfrm>
      </p:grpSpPr>
      <p:sp>
        <p:nvSpPr>
          <p:cNvPr id="733" name="Google Shape;733;p9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734" name="Google Shape;734;p9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735" name="Google Shape;735;p91"/>
          <p:cNvPicPr preferRelativeResize="0"/>
          <p:nvPr/>
        </p:nvPicPr>
        <p:blipFill rotWithShape="1">
          <a:blip r:embed="rId3">
            <a:alphaModFix/>
          </a:blip>
          <a:srcRect/>
          <a:stretch/>
        </p:blipFill>
        <p:spPr>
          <a:xfrm>
            <a:off x="357188" y="333375"/>
            <a:ext cx="8429625" cy="4476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39"/>
        <p:cNvGrpSpPr/>
        <p:nvPr/>
      </p:nvGrpSpPr>
      <p:grpSpPr>
        <a:xfrm>
          <a:off x="0" y="0"/>
          <a:ext cx="0" cy="0"/>
          <a:chOff x="0" y="0"/>
          <a:chExt cx="0" cy="0"/>
        </a:xfrm>
      </p:grpSpPr>
      <p:sp>
        <p:nvSpPr>
          <p:cNvPr id="740" name="Google Shape;740;p9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741" name="Google Shape;741;p92"/>
          <p:cNvPicPr preferRelativeResize="0"/>
          <p:nvPr/>
        </p:nvPicPr>
        <p:blipFill rotWithShape="1">
          <a:blip r:embed="rId3">
            <a:alphaModFix/>
          </a:blip>
          <a:srcRect/>
          <a:stretch/>
        </p:blipFill>
        <p:spPr>
          <a:xfrm>
            <a:off x="1602020" y="0"/>
            <a:ext cx="5939961" cy="5143500"/>
          </a:xfrm>
          <a:prstGeom prst="rect">
            <a:avLst/>
          </a:prstGeom>
          <a:noFill/>
          <a:ln>
            <a:noFill/>
          </a:ln>
        </p:spPr>
      </p:pic>
      <p:sp>
        <p:nvSpPr>
          <p:cNvPr id="742" name="Google Shape;742;p92"/>
          <p:cNvSpPr txBox="1"/>
          <p:nvPr/>
        </p:nvSpPr>
        <p:spPr>
          <a:xfrm>
            <a:off x="0" y="0"/>
            <a:ext cx="16020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highlight>
                  <a:srgbClr val="60A534"/>
                </a:highlight>
                <a:latin typeface="Arial"/>
                <a:ea typeface="Arial"/>
                <a:cs typeface="Arial"/>
                <a:sym typeface="Arial"/>
              </a:rPr>
              <a:t>Early </a:t>
            </a:r>
            <a:endParaRPr sz="2200" b="0"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highlight>
                  <a:srgbClr val="60A534"/>
                </a:highlight>
                <a:latin typeface="Arial"/>
                <a:ea typeface="Arial"/>
                <a:cs typeface="Arial"/>
                <a:sym typeface="Arial"/>
              </a:rPr>
              <a:t>Vs.</a:t>
            </a:r>
            <a:endParaRPr sz="2200" b="0"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highlight>
                  <a:srgbClr val="60A534"/>
                </a:highlight>
                <a:latin typeface="Arial"/>
                <a:ea typeface="Arial"/>
                <a:cs typeface="Arial"/>
                <a:sym typeface="Arial"/>
              </a:rPr>
              <a:t>Late Vaccinated Cities</a:t>
            </a:r>
            <a:endParaRPr sz="2200" b="0" i="0" u="none" strike="noStrike" cap="none">
              <a:solidFill>
                <a:schemeClr val="lt1"/>
              </a:solidFill>
              <a:highlight>
                <a:srgbClr val="60A534"/>
              </a:highlight>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46"/>
        <p:cNvGrpSpPr/>
        <p:nvPr/>
      </p:nvGrpSpPr>
      <p:grpSpPr>
        <a:xfrm>
          <a:off x="0" y="0"/>
          <a:ext cx="0" cy="0"/>
          <a:chOff x="0" y="0"/>
          <a:chExt cx="0" cy="0"/>
        </a:xfrm>
      </p:grpSpPr>
      <p:pic>
        <p:nvPicPr>
          <p:cNvPr id="747" name="Google Shape;747;p93"/>
          <p:cNvPicPr preferRelativeResize="0"/>
          <p:nvPr/>
        </p:nvPicPr>
        <p:blipFill rotWithShape="1">
          <a:blip r:embed="rId3">
            <a:alphaModFix/>
          </a:blip>
          <a:srcRect/>
          <a:stretch/>
        </p:blipFill>
        <p:spPr>
          <a:xfrm>
            <a:off x="152400" y="152400"/>
            <a:ext cx="6451600" cy="4838700"/>
          </a:xfrm>
          <a:prstGeom prst="rect">
            <a:avLst/>
          </a:prstGeom>
          <a:noFill/>
          <a:ln>
            <a:noFill/>
          </a:ln>
        </p:spPr>
      </p:pic>
      <p:sp>
        <p:nvSpPr>
          <p:cNvPr id="748" name="Google Shape;748;p93"/>
          <p:cNvSpPr txBox="1"/>
          <p:nvPr/>
        </p:nvSpPr>
        <p:spPr>
          <a:xfrm>
            <a:off x="657050" y="4681500"/>
            <a:ext cx="7359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93"/>
          <p:cNvSpPr txBox="1"/>
          <p:nvPr/>
        </p:nvSpPr>
        <p:spPr>
          <a:xfrm>
            <a:off x="152400" y="4791025"/>
            <a:ext cx="857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93"/>
          <p:cNvSpPr txBox="1"/>
          <p:nvPr/>
        </p:nvSpPr>
        <p:spPr>
          <a:xfrm>
            <a:off x="375000" y="4791025"/>
            <a:ext cx="73383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 </a:t>
            </a:r>
            <a:r>
              <a:rPr lang="en-US" sz="800" b="0" i="0" u="none" strike="noStrike" cap="none">
                <a:solidFill>
                  <a:schemeClr val="lt1"/>
                </a:solidFill>
                <a:latin typeface="Arial"/>
                <a:ea typeface="Arial"/>
                <a:cs typeface="Arial"/>
                <a:sym typeface="Arial"/>
              </a:rPr>
              <a:t>Source: Getty Images</a:t>
            </a:r>
            <a:endParaRPr sz="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93"/>
          <p:cNvSpPr txBox="1"/>
          <p:nvPr/>
        </p:nvSpPr>
        <p:spPr>
          <a:xfrm>
            <a:off x="35100" y="2571750"/>
            <a:ext cx="88101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highlight>
                  <a:schemeClr val="lt1"/>
                </a:highlight>
                <a:latin typeface="Times New Roman"/>
                <a:ea typeface="Times New Roman"/>
                <a:cs typeface="Times New Roman"/>
                <a:sym typeface="Times New Roman"/>
              </a:rPr>
              <a:t>Finding:</a:t>
            </a:r>
            <a:endParaRPr sz="1800" b="0" i="0" u="none" strike="noStrike" cap="none">
              <a:solidFill>
                <a:srgbClr val="222222"/>
              </a:solidFill>
              <a:highlight>
                <a:schemeClr val="lt1"/>
              </a:highlight>
              <a:latin typeface="Times New Roman"/>
              <a:ea typeface="Times New Roman"/>
              <a:cs typeface="Times New Roman"/>
              <a:sym typeface="Times New Roman"/>
            </a:endParaRPr>
          </a:p>
          <a:p>
            <a:pPr marL="0" marR="0" lvl="0" indent="45720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highlight>
                  <a:schemeClr val="lt1"/>
                </a:highlight>
                <a:latin typeface="Times New Roman"/>
                <a:ea typeface="Times New Roman"/>
                <a:cs typeface="Times New Roman"/>
                <a:sym typeface="Times New Roman"/>
              </a:rPr>
              <a:t> The decrease in hospitalizations/COVID-19 cases was found in the 60+ age group in the 3rd  lockdown, it was not observed in the 2nd lockdown. This finding was also significantly more pronounced in early-vaccinated cities</a:t>
            </a:r>
            <a:endParaRPr sz="1800" b="0" i="0" u="none" strike="noStrike" cap="none">
              <a:solidFill>
                <a:srgbClr val="222222"/>
              </a:solidFill>
              <a:highlight>
                <a:schemeClr val="lt1"/>
              </a:highlight>
              <a:latin typeface="Times New Roman"/>
              <a:ea typeface="Times New Roman"/>
              <a:cs typeface="Times New Roman"/>
              <a:sym typeface="Times New Roman"/>
            </a:endParaRPr>
          </a:p>
          <a:p>
            <a:pPr marL="0" marR="0" lvl="0" indent="45720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chemeClr val="lt1"/>
              </a:highlight>
              <a:latin typeface="Times New Roman"/>
              <a:ea typeface="Times New Roman"/>
              <a:cs typeface="Times New Roman"/>
              <a:sym typeface="Times New Roman"/>
            </a:endParaRPr>
          </a:p>
          <a:p>
            <a:pPr marL="0" marR="0" lvl="0" indent="457200" algn="l" rtl="0">
              <a:lnSpc>
                <a:spcPct val="100000"/>
              </a:lnSpc>
              <a:spcBef>
                <a:spcPts val="0"/>
              </a:spcBef>
              <a:spcAft>
                <a:spcPts val="0"/>
              </a:spcAft>
              <a:buClr>
                <a:schemeClr val="dk1"/>
              </a:buClr>
              <a:buSzPts val="1100"/>
              <a:buFont typeface="Arial"/>
              <a:buNone/>
            </a:pPr>
            <a:r>
              <a:rPr lang="en-US" sz="1800" b="0" i="0" u="none" strike="noStrike" cap="none">
                <a:solidFill>
                  <a:srgbClr val="222222"/>
                </a:solidFill>
                <a:highlight>
                  <a:schemeClr val="lt1"/>
                </a:highlight>
                <a:latin typeface="Times New Roman"/>
                <a:ea typeface="Times New Roman"/>
                <a:cs typeface="Times New Roman"/>
                <a:sym typeface="Times New Roman"/>
              </a:rPr>
              <a:t>There is a clear pattern where areas in Israel with higher infection rates and a lower socioeconomic status have lower vaccination rates, despite widespread vaccine availability </a:t>
            </a:r>
            <a:endParaRPr sz="1800" b="0" i="0" u="none" strike="noStrike" cap="none">
              <a:solidFill>
                <a:srgbClr val="22222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55"/>
        <p:cNvGrpSpPr/>
        <p:nvPr/>
      </p:nvGrpSpPr>
      <p:grpSpPr>
        <a:xfrm>
          <a:off x="0" y="0"/>
          <a:ext cx="0" cy="0"/>
          <a:chOff x="0" y="0"/>
          <a:chExt cx="0" cy="0"/>
        </a:xfrm>
      </p:grpSpPr>
      <p:pic>
        <p:nvPicPr>
          <p:cNvPr id="756" name="Google Shape;756;p94"/>
          <p:cNvPicPr preferRelativeResize="0"/>
          <p:nvPr/>
        </p:nvPicPr>
        <p:blipFill>
          <a:blip r:embed="rId3">
            <a:alphaModFix/>
          </a:blip>
          <a:stretch>
            <a:fillRect/>
          </a:stretch>
        </p:blipFill>
        <p:spPr>
          <a:xfrm>
            <a:off x="313925" y="113000"/>
            <a:ext cx="6784925" cy="3047540"/>
          </a:xfrm>
          <a:prstGeom prst="rect">
            <a:avLst/>
          </a:prstGeom>
          <a:noFill/>
          <a:ln>
            <a:noFill/>
          </a:ln>
        </p:spPr>
      </p:pic>
      <p:cxnSp>
        <p:nvCxnSpPr>
          <p:cNvPr id="757" name="Google Shape;757;p94"/>
          <p:cNvCxnSpPr/>
          <p:nvPr/>
        </p:nvCxnSpPr>
        <p:spPr>
          <a:xfrm>
            <a:off x="4430288" y="1097275"/>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58" name="Google Shape;758;p94"/>
          <p:cNvCxnSpPr/>
          <p:nvPr/>
        </p:nvCxnSpPr>
        <p:spPr>
          <a:xfrm>
            <a:off x="4430275" y="145370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59" name="Google Shape;759;p94"/>
          <p:cNvCxnSpPr/>
          <p:nvPr/>
        </p:nvCxnSpPr>
        <p:spPr>
          <a:xfrm>
            <a:off x="4430275" y="208220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0" name="Google Shape;760;p94"/>
          <p:cNvCxnSpPr/>
          <p:nvPr/>
        </p:nvCxnSpPr>
        <p:spPr>
          <a:xfrm>
            <a:off x="4430275" y="240465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1" name="Google Shape;761;p94"/>
          <p:cNvCxnSpPr/>
          <p:nvPr/>
        </p:nvCxnSpPr>
        <p:spPr>
          <a:xfrm>
            <a:off x="4376000" y="272710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2" name="Google Shape;762;p94"/>
          <p:cNvCxnSpPr/>
          <p:nvPr/>
        </p:nvCxnSpPr>
        <p:spPr>
          <a:xfrm>
            <a:off x="4430275" y="304955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3" name="Google Shape;763;p94"/>
          <p:cNvCxnSpPr/>
          <p:nvPr/>
        </p:nvCxnSpPr>
        <p:spPr>
          <a:xfrm>
            <a:off x="6058075" y="1097275"/>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4" name="Google Shape;764;p94"/>
          <p:cNvCxnSpPr/>
          <p:nvPr/>
        </p:nvCxnSpPr>
        <p:spPr>
          <a:xfrm>
            <a:off x="6058075" y="145370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5" name="Google Shape;765;p94"/>
          <p:cNvCxnSpPr/>
          <p:nvPr/>
        </p:nvCxnSpPr>
        <p:spPr>
          <a:xfrm>
            <a:off x="6196525" y="2081450"/>
            <a:ext cx="428700" cy="9900"/>
          </a:xfrm>
          <a:prstGeom prst="straightConnector1">
            <a:avLst/>
          </a:prstGeom>
          <a:noFill/>
          <a:ln w="38100" cap="flat" cmpd="sng">
            <a:solidFill>
              <a:schemeClr val="accent6"/>
            </a:solidFill>
            <a:prstDash val="solid"/>
            <a:round/>
            <a:headEnd type="none" w="med" len="med"/>
            <a:tailEnd type="none" w="med" len="med"/>
          </a:ln>
        </p:spPr>
      </p:cxnSp>
      <p:cxnSp>
        <p:nvCxnSpPr>
          <p:cNvPr id="766" name="Google Shape;766;p94"/>
          <p:cNvCxnSpPr/>
          <p:nvPr/>
        </p:nvCxnSpPr>
        <p:spPr>
          <a:xfrm>
            <a:off x="6058075" y="3067125"/>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7" name="Google Shape;767;p94"/>
          <p:cNvCxnSpPr/>
          <p:nvPr/>
        </p:nvCxnSpPr>
        <p:spPr>
          <a:xfrm>
            <a:off x="6021525" y="2735500"/>
            <a:ext cx="705600" cy="8400"/>
          </a:xfrm>
          <a:prstGeom prst="straightConnector1">
            <a:avLst/>
          </a:prstGeom>
          <a:noFill/>
          <a:ln w="38100" cap="flat" cmpd="sng">
            <a:solidFill>
              <a:schemeClr val="accent6"/>
            </a:solidFill>
            <a:prstDash val="solid"/>
            <a:round/>
            <a:headEnd type="none" w="med" len="med"/>
            <a:tailEnd type="none" w="med" len="med"/>
          </a:ln>
        </p:spPr>
      </p:cxnSp>
      <p:cxnSp>
        <p:nvCxnSpPr>
          <p:cNvPr id="768" name="Google Shape;768;p94"/>
          <p:cNvCxnSpPr/>
          <p:nvPr/>
        </p:nvCxnSpPr>
        <p:spPr>
          <a:xfrm>
            <a:off x="6264525" y="2412825"/>
            <a:ext cx="462600" cy="1200"/>
          </a:xfrm>
          <a:prstGeom prst="straightConnector1">
            <a:avLst/>
          </a:prstGeom>
          <a:noFill/>
          <a:ln w="38100" cap="flat" cmpd="sng">
            <a:solidFill>
              <a:schemeClr val="accent6"/>
            </a:solidFill>
            <a:prstDash val="solid"/>
            <a:round/>
            <a:headEnd type="none" w="med" len="med"/>
            <a:tailEnd type="none" w="med" len="med"/>
          </a:ln>
        </p:spPr>
      </p:cxnSp>
      <p:pic>
        <p:nvPicPr>
          <p:cNvPr id="769" name="Google Shape;769;p94"/>
          <p:cNvPicPr preferRelativeResize="0"/>
          <p:nvPr/>
        </p:nvPicPr>
        <p:blipFill>
          <a:blip r:embed="rId4">
            <a:alphaModFix/>
          </a:blip>
          <a:stretch>
            <a:fillRect/>
          </a:stretch>
        </p:blipFill>
        <p:spPr>
          <a:xfrm>
            <a:off x="6403521" y="3284340"/>
            <a:ext cx="2144366" cy="1664284"/>
          </a:xfrm>
          <a:prstGeom prst="rect">
            <a:avLst/>
          </a:prstGeom>
          <a:noFill/>
          <a:ln>
            <a:noFill/>
          </a:ln>
        </p:spPr>
      </p:pic>
      <p:sp>
        <p:nvSpPr>
          <p:cNvPr id="770" name="Google Shape;770;p94"/>
          <p:cNvSpPr txBox="1"/>
          <p:nvPr/>
        </p:nvSpPr>
        <p:spPr>
          <a:xfrm>
            <a:off x="7974700" y="3284350"/>
            <a:ext cx="12156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highlight>
                  <a:schemeClr val="lt1"/>
                </a:highlight>
                <a:latin typeface="Times New Roman"/>
                <a:ea typeface="Times New Roman"/>
                <a:cs typeface="Times New Roman"/>
                <a:sym typeface="Times New Roman"/>
              </a:rPr>
              <a:t>Calc. standard error </a:t>
            </a:r>
            <a:endParaRPr sz="2200">
              <a:highlight>
                <a:schemeClr val="lt1"/>
              </a:highlight>
              <a:latin typeface="Times New Roman"/>
              <a:ea typeface="Times New Roman"/>
              <a:cs typeface="Times New Roman"/>
              <a:sym typeface="Times New Roman"/>
            </a:endParaRPr>
          </a:p>
        </p:txBody>
      </p:sp>
      <p:pic>
        <p:nvPicPr>
          <p:cNvPr id="771" name="Google Shape;771;p94"/>
          <p:cNvPicPr preferRelativeResize="0"/>
          <p:nvPr/>
        </p:nvPicPr>
        <p:blipFill>
          <a:blip r:embed="rId5">
            <a:alphaModFix/>
          </a:blip>
          <a:stretch>
            <a:fillRect/>
          </a:stretch>
        </p:blipFill>
        <p:spPr>
          <a:xfrm>
            <a:off x="70675" y="3537250"/>
            <a:ext cx="6125850" cy="1461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75"/>
        <p:cNvGrpSpPr/>
        <p:nvPr/>
      </p:nvGrpSpPr>
      <p:grpSpPr>
        <a:xfrm>
          <a:off x="0" y="0"/>
          <a:ext cx="0" cy="0"/>
          <a:chOff x="0" y="0"/>
          <a:chExt cx="0" cy="0"/>
        </a:xfrm>
      </p:grpSpPr>
      <p:sp>
        <p:nvSpPr>
          <p:cNvPr id="776" name="Google Shape;776;p95"/>
          <p:cNvSpPr txBox="1">
            <a:spLocks noGrp="1"/>
          </p:cNvSpPr>
          <p:nvPr>
            <p:ph type="subTitle" idx="1"/>
          </p:nvPr>
        </p:nvSpPr>
        <p:spPr>
          <a:xfrm>
            <a:off x="311700" y="201750"/>
            <a:ext cx="8520600" cy="52323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lnSpc>
                <a:spcPct val="100000"/>
              </a:lnSpc>
              <a:spcBef>
                <a:spcPts val="0"/>
              </a:spcBef>
              <a:spcAft>
                <a:spcPts val="0"/>
              </a:spcAft>
              <a:buSzPct val="127020"/>
              <a:buNone/>
            </a:pPr>
            <a:r>
              <a:rPr lang="en-US" sz="3527" b="1" u="sng">
                <a:solidFill>
                  <a:schemeClr val="dk1"/>
                </a:solidFill>
                <a:highlight>
                  <a:schemeClr val="lt1"/>
                </a:highlight>
              </a:rPr>
              <a:t>Authors argued that the improvement was due to vaccine campaign</a:t>
            </a:r>
            <a:endParaRPr sz="3527" b="1" u="sng">
              <a:solidFill>
                <a:schemeClr val="dk1"/>
              </a:solidFill>
              <a:highlight>
                <a:schemeClr val="lt1"/>
              </a:highlight>
            </a:endParaRPr>
          </a:p>
          <a:p>
            <a:pPr marL="0" lvl="0" indent="0" algn="l" rtl="0">
              <a:lnSpc>
                <a:spcPct val="100000"/>
              </a:lnSpc>
              <a:spcBef>
                <a:spcPts val="0"/>
              </a:spcBef>
              <a:spcAft>
                <a:spcPts val="0"/>
              </a:spcAft>
              <a:buSzPct val="160000"/>
              <a:buNone/>
            </a:pPr>
            <a:endParaRPr>
              <a:solidFill>
                <a:schemeClr val="lt1"/>
              </a:solidFill>
            </a:endParaRPr>
          </a:p>
          <a:p>
            <a:pPr marL="0" lvl="0" indent="0" algn="l" rtl="0">
              <a:lnSpc>
                <a:spcPct val="100000"/>
              </a:lnSpc>
              <a:spcBef>
                <a:spcPts val="0"/>
              </a:spcBef>
              <a:spcAft>
                <a:spcPts val="0"/>
              </a:spcAft>
              <a:buSzPct val="160000"/>
              <a:buNone/>
            </a:pPr>
            <a:endParaRPr>
              <a:solidFill>
                <a:schemeClr val="lt1"/>
              </a:solidFill>
            </a:endParaRPr>
          </a:p>
          <a:p>
            <a:pPr marL="0" lvl="0" indent="0" algn="l" rtl="0">
              <a:lnSpc>
                <a:spcPct val="100000"/>
              </a:lnSpc>
              <a:spcBef>
                <a:spcPts val="0"/>
              </a:spcBef>
              <a:spcAft>
                <a:spcPts val="0"/>
              </a:spcAft>
              <a:buSzPct val="160000"/>
              <a:buNone/>
            </a:pPr>
            <a:endParaRPr>
              <a:solidFill>
                <a:schemeClr val="lt1"/>
              </a:solidFill>
            </a:endParaRPr>
          </a:p>
          <a:p>
            <a:pPr marL="0" lvl="0" indent="0" algn="l" rtl="0">
              <a:lnSpc>
                <a:spcPct val="100000"/>
              </a:lnSpc>
              <a:spcBef>
                <a:spcPts val="0"/>
              </a:spcBef>
              <a:spcAft>
                <a:spcPts val="0"/>
              </a:spcAft>
              <a:buSzPct val="160000"/>
              <a:buNone/>
            </a:pPr>
            <a:endParaRPr>
              <a:solidFill>
                <a:schemeClr val="lt1"/>
              </a:solidFill>
            </a:endParaRPr>
          </a:p>
          <a:p>
            <a:pPr marL="0" lvl="0" indent="0" algn="l" rtl="0">
              <a:lnSpc>
                <a:spcPct val="100000"/>
              </a:lnSpc>
              <a:spcBef>
                <a:spcPts val="0"/>
              </a:spcBef>
              <a:spcAft>
                <a:spcPts val="0"/>
              </a:spcAft>
              <a:buSzPct val="160000"/>
              <a:buNone/>
            </a:pPr>
            <a:endParaRPr>
              <a:solidFill>
                <a:schemeClr val="lt1"/>
              </a:solidFill>
            </a:endParaRPr>
          </a:p>
          <a:p>
            <a:pPr marL="0" lvl="0" indent="0" algn="l" rtl="0">
              <a:lnSpc>
                <a:spcPct val="100000"/>
              </a:lnSpc>
              <a:spcBef>
                <a:spcPts val="0"/>
              </a:spcBef>
              <a:spcAft>
                <a:spcPts val="0"/>
              </a:spcAft>
              <a:buSzPct val="160000"/>
              <a:buNone/>
            </a:pPr>
            <a:endParaRPr>
              <a:solidFill>
                <a:schemeClr val="lt1"/>
              </a:solidFill>
            </a:endParaRPr>
          </a:p>
          <a:p>
            <a:pPr marL="457200" lvl="0" indent="-353060" algn="l" rtl="0">
              <a:lnSpc>
                <a:spcPct val="100000"/>
              </a:lnSpc>
              <a:spcBef>
                <a:spcPts val="0"/>
              </a:spcBef>
              <a:spcAft>
                <a:spcPts val="0"/>
              </a:spcAft>
              <a:buClr>
                <a:schemeClr val="lt1"/>
              </a:buClr>
              <a:buSzPct val="100000"/>
              <a:buFont typeface="Times New Roman"/>
              <a:buChar char="-"/>
            </a:pPr>
            <a:r>
              <a:rPr lang="en-US">
                <a:solidFill>
                  <a:schemeClr val="lt1"/>
                </a:solidFill>
                <a:highlight>
                  <a:srgbClr val="6AA84F"/>
                </a:highlight>
                <a:latin typeface="Times New Roman"/>
                <a:ea typeface="Times New Roman"/>
                <a:cs typeface="Times New Roman"/>
                <a:sym typeface="Times New Roman"/>
              </a:rPr>
              <a:t>Improvements corresponded with the rollout of the age groups and occurred only once &gt;50% of the age group was vaccinated</a:t>
            </a:r>
            <a:endParaRPr>
              <a:solidFill>
                <a:schemeClr val="lt1"/>
              </a:solidFill>
              <a:highlight>
                <a:srgbClr val="6AA84F"/>
              </a:highlight>
              <a:latin typeface="Times New Roman"/>
              <a:ea typeface="Times New Roman"/>
              <a:cs typeface="Times New Roman"/>
              <a:sym typeface="Times New Roman"/>
            </a:endParaRPr>
          </a:p>
          <a:p>
            <a:pPr marL="0" lvl="0" indent="0" algn="l" rtl="0">
              <a:lnSpc>
                <a:spcPct val="100000"/>
              </a:lnSpc>
              <a:spcBef>
                <a:spcPts val="0"/>
              </a:spcBef>
              <a:spcAft>
                <a:spcPts val="0"/>
              </a:spcAft>
              <a:buSzPct val="160000"/>
              <a:buNone/>
            </a:pPr>
            <a:endParaRPr>
              <a:solidFill>
                <a:schemeClr val="lt1"/>
              </a:solidFill>
              <a:highlight>
                <a:srgbClr val="6AA84F"/>
              </a:highlight>
              <a:latin typeface="Times New Roman"/>
              <a:ea typeface="Times New Roman"/>
              <a:cs typeface="Times New Roman"/>
              <a:sym typeface="Times New Roman"/>
            </a:endParaRPr>
          </a:p>
          <a:p>
            <a:pPr marL="457200" lvl="0" indent="-353060" algn="l" rtl="0">
              <a:lnSpc>
                <a:spcPct val="100000"/>
              </a:lnSpc>
              <a:spcBef>
                <a:spcPts val="0"/>
              </a:spcBef>
              <a:spcAft>
                <a:spcPts val="0"/>
              </a:spcAft>
              <a:buClr>
                <a:schemeClr val="lt1"/>
              </a:buClr>
              <a:buSzPct val="100000"/>
              <a:buFont typeface="Times New Roman"/>
              <a:buChar char="-"/>
            </a:pPr>
            <a:r>
              <a:rPr lang="en-US">
                <a:solidFill>
                  <a:schemeClr val="lt1"/>
                </a:solidFill>
                <a:highlight>
                  <a:srgbClr val="6AA84F"/>
                </a:highlight>
                <a:latin typeface="Times New Roman"/>
                <a:ea typeface="Times New Roman"/>
                <a:cs typeface="Times New Roman"/>
                <a:sym typeface="Times New Roman"/>
              </a:rPr>
              <a:t>Correspondence with early-vaccinated cities (&gt; % of population was vaccinated earlier)</a:t>
            </a:r>
            <a:endParaRPr>
              <a:solidFill>
                <a:schemeClr val="lt1"/>
              </a:solidFill>
              <a:highlight>
                <a:srgbClr val="6AA84F"/>
              </a:highlight>
              <a:latin typeface="Times New Roman"/>
              <a:ea typeface="Times New Roman"/>
              <a:cs typeface="Times New Roman"/>
              <a:sym typeface="Times New Roman"/>
            </a:endParaRPr>
          </a:p>
          <a:p>
            <a:pPr marL="0" lvl="0" indent="0" algn="l" rtl="0">
              <a:lnSpc>
                <a:spcPct val="100000"/>
              </a:lnSpc>
              <a:spcBef>
                <a:spcPts val="0"/>
              </a:spcBef>
              <a:spcAft>
                <a:spcPts val="0"/>
              </a:spcAft>
              <a:buSzPct val="160000"/>
              <a:buNone/>
            </a:pPr>
            <a:endParaRPr>
              <a:solidFill>
                <a:schemeClr val="lt1"/>
              </a:solidFill>
              <a:highlight>
                <a:srgbClr val="6AA84F"/>
              </a:highlight>
              <a:latin typeface="Times New Roman"/>
              <a:ea typeface="Times New Roman"/>
              <a:cs typeface="Times New Roman"/>
              <a:sym typeface="Times New Roman"/>
            </a:endParaRPr>
          </a:p>
          <a:p>
            <a:pPr marL="457200" lvl="0" indent="-353060" algn="l" rtl="0">
              <a:lnSpc>
                <a:spcPct val="100000"/>
              </a:lnSpc>
              <a:spcBef>
                <a:spcPts val="0"/>
              </a:spcBef>
              <a:spcAft>
                <a:spcPts val="0"/>
              </a:spcAft>
              <a:buClr>
                <a:schemeClr val="lt1"/>
              </a:buClr>
              <a:buSzPct val="100000"/>
              <a:buFont typeface="Times New Roman"/>
              <a:buChar char="-"/>
            </a:pPr>
            <a:r>
              <a:rPr lang="en-US">
                <a:solidFill>
                  <a:schemeClr val="lt1"/>
                </a:solidFill>
                <a:highlight>
                  <a:srgbClr val="6AA84F"/>
                </a:highlight>
                <a:latin typeface="Times New Roman"/>
                <a:ea typeface="Times New Roman"/>
                <a:cs typeface="Times New Roman"/>
                <a:sym typeface="Times New Roman"/>
              </a:rPr>
              <a:t>Because there was no pattern observed in the 2nd lockdown (then there was no vaccine rollout)</a:t>
            </a:r>
            <a:endParaRPr>
              <a:solidFill>
                <a:schemeClr val="lt1"/>
              </a:solidFill>
              <a:highlight>
                <a:srgbClr val="6AA84F"/>
              </a:highlight>
              <a:latin typeface="Times New Roman"/>
              <a:ea typeface="Times New Roman"/>
              <a:cs typeface="Times New Roman"/>
              <a:sym typeface="Times New Roman"/>
            </a:endParaRPr>
          </a:p>
          <a:p>
            <a:pPr marL="0" lvl="0" indent="0" algn="l" rtl="0">
              <a:lnSpc>
                <a:spcPct val="100000"/>
              </a:lnSpc>
              <a:spcBef>
                <a:spcPts val="0"/>
              </a:spcBef>
              <a:spcAft>
                <a:spcPts val="0"/>
              </a:spcAft>
              <a:buSzPct val="160000"/>
              <a:buNone/>
            </a:pPr>
            <a:endParaRPr/>
          </a:p>
          <a:p>
            <a:pPr marL="0" lvl="0" indent="0" algn="l" rtl="0">
              <a:lnSpc>
                <a:spcPct val="100000"/>
              </a:lnSpc>
              <a:spcBef>
                <a:spcPts val="0"/>
              </a:spcBef>
              <a:spcAft>
                <a:spcPts val="0"/>
              </a:spcAft>
              <a:buSzPct val="160000"/>
              <a:buNone/>
            </a:pPr>
            <a:endParaRPr/>
          </a:p>
        </p:txBody>
      </p:sp>
      <p:pic>
        <p:nvPicPr>
          <p:cNvPr id="777" name="Google Shape;777;p95"/>
          <p:cNvPicPr preferRelativeResize="0"/>
          <p:nvPr/>
        </p:nvPicPr>
        <p:blipFill rotWithShape="1">
          <a:blip r:embed="rId3">
            <a:alphaModFix/>
          </a:blip>
          <a:srcRect/>
          <a:stretch/>
        </p:blipFill>
        <p:spPr>
          <a:xfrm>
            <a:off x="661625" y="715450"/>
            <a:ext cx="1472425" cy="1412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81"/>
        <p:cNvGrpSpPr/>
        <p:nvPr/>
      </p:nvGrpSpPr>
      <p:grpSpPr>
        <a:xfrm>
          <a:off x="0" y="0"/>
          <a:ext cx="0" cy="0"/>
          <a:chOff x="0" y="0"/>
          <a:chExt cx="0" cy="0"/>
        </a:xfrm>
      </p:grpSpPr>
      <p:sp>
        <p:nvSpPr>
          <p:cNvPr id="782" name="Google Shape;782;p96"/>
          <p:cNvSpPr txBox="1">
            <a:spLocks noGrp="1"/>
          </p:cNvSpPr>
          <p:nvPr>
            <p:ph type="subTitle" idx="1"/>
          </p:nvPr>
        </p:nvSpPr>
        <p:spPr>
          <a:xfrm>
            <a:off x="144525" y="117000"/>
            <a:ext cx="8520600" cy="5026500"/>
          </a:xfrm>
          <a:prstGeom prst="rect">
            <a:avLst/>
          </a:prstGeom>
          <a:noFill/>
          <a:ln>
            <a:noFill/>
          </a:ln>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2800"/>
              <a:buNone/>
            </a:pPr>
            <a:r>
              <a:rPr lang="en-US" sz="3555">
                <a:solidFill>
                  <a:schemeClr val="lt1"/>
                </a:solidFill>
                <a:highlight>
                  <a:srgbClr val="60A534"/>
                </a:highlight>
                <a:latin typeface="Times New Roman"/>
                <a:ea typeface="Times New Roman"/>
                <a:cs typeface="Times New Roman"/>
                <a:sym typeface="Times New Roman"/>
              </a:rPr>
              <a:t>Limitations</a:t>
            </a:r>
            <a:endParaRPr sz="3555">
              <a:solidFill>
                <a:schemeClr val="lt1"/>
              </a:solidFill>
              <a:highlight>
                <a:srgbClr val="60A534"/>
              </a:highlight>
              <a:latin typeface="Times New Roman"/>
              <a:ea typeface="Times New Roman"/>
              <a:cs typeface="Times New Roman"/>
              <a:sym typeface="Times New Roman"/>
            </a:endParaRPr>
          </a:p>
          <a:p>
            <a:pPr marL="0" lvl="0" indent="0" algn="ctr"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0" lvl="0" indent="0" algn="ctr"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0" lvl="0" indent="0" algn="ctr"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457200" lvl="0" indent="-340360" algn="l" rtl="0">
              <a:lnSpc>
                <a:spcPct val="80000"/>
              </a:lnSpc>
              <a:spcBef>
                <a:spcPts val="0"/>
              </a:spcBef>
              <a:spcAft>
                <a:spcPts val="0"/>
              </a:spcAft>
              <a:buClr>
                <a:schemeClr val="lt1"/>
              </a:buClr>
              <a:buSzPts val="1970"/>
              <a:buFont typeface="Times New Roman"/>
              <a:buChar char="-"/>
            </a:pPr>
            <a:r>
              <a:rPr lang="en-US" sz="1970">
                <a:solidFill>
                  <a:schemeClr val="lt1"/>
                </a:solidFill>
                <a:highlight>
                  <a:srgbClr val="60A534"/>
                </a:highlight>
                <a:latin typeface="Times New Roman"/>
                <a:ea typeface="Times New Roman"/>
                <a:cs typeface="Times New Roman"/>
                <a:sym typeface="Times New Roman"/>
              </a:rPr>
              <a:t>The study was an observational study, not a randomized clinical trial, so causal effects are difficult to infer. </a:t>
            </a:r>
            <a:endParaRPr sz="1970">
              <a:solidFill>
                <a:schemeClr val="lt1"/>
              </a:solidFill>
              <a:highlight>
                <a:srgbClr val="60A534"/>
              </a:highlight>
              <a:latin typeface="Times New Roman"/>
              <a:ea typeface="Times New Roman"/>
              <a:cs typeface="Times New Roman"/>
              <a:sym typeface="Times New Roman"/>
            </a:endParaRPr>
          </a:p>
          <a:p>
            <a:pPr marL="0" lvl="0" indent="0" algn="l"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457200" lvl="0" indent="-340360" algn="l" rtl="0">
              <a:lnSpc>
                <a:spcPct val="80000"/>
              </a:lnSpc>
              <a:spcBef>
                <a:spcPts val="0"/>
              </a:spcBef>
              <a:spcAft>
                <a:spcPts val="0"/>
              </a:spcAft>
              <a:buClr>
                <a:schemeClr val="lt1"/>
              </a:buClr>
              <a:buSzPts val="1970"/>
              <a:buFont typeface="Times New Roman"/>
              <a:buChar char="-"/>
            </a:pPr>
            <a:r>
              <a:rPr lang="en-US" sz="1970">
                <a:solidFill>
                  <a:schemeClr val="lt1"/>
                </a:solidFill>
                <a:highlight>
                  <a:srgbClr val="60A534"/>
                </a:highlight>
                <a:latin typeface="Times New Roman"/>
                <a:ea typeface="Times New Roman"/>
                <a:cs typeface="Times New Roman"/>
                <a:sym typeface="Times New Roman"/>
              </a:rPr>
              <a:t>2nd and 3rd lockdown reported cases could have been influenced by other factors: testing policy, public compliance w/ restrictions, hospitalization policy, total cases in beginning of each lockdown</a:t>
            </a:r>
            <a:endParaRPr sz="1970">
              <a:solidFill>
                <a:schemeClr val="lt1"/>
              </a:solidFill>
              <a:highlight>
                <a:srgbClr val="60A534"/>
              </a:highlight>
              <a:latin typeface="Times New Roman"/>
              <a:ea typeface="Times New Roman"/>
              <a:cs typeface="Times New Roman"/>
              <a:sym typeface="Times New Roman"/>
            </a:endParaRPr>
          </a:p>
          <a:p>
            <a:pPr marL="0" lvl="0" indent="0" algn="l"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457200" lvl="0" indent="-340360" algn="l" rtl="0">
              <a:lnSpc>
                <a:spcPct val="80000"/>
              </a:lnSpc>
              <a:spcBef>
                <a:spcPts val="0"/>
              </a:spcBef>
              <a:spcAft>
                <a:spcPts val="0"/>
              </a:spcAft>
              <a:buClr>
                <a:schemeClr val="lt1"/>
              </a:buClr>
              <a:buSzPts val="1970"/>
              <a:buFont typeface="Times New Roman"/>
              <a:buChar char="-"/>
            </a:pPr>
            <a:r>
              <a:rPr lang="en-US" sz="1970">
                <a:solidFill>
                  <a:schemeClr val="lt1"/>
                </a:solidFill>
                <a:highlight>
                  <a:srgbClr val="60A534"/>
                </a:highlight>
                <a:latin typeface="Times New Roman"/>
                <a:ea typeface="Times New Roman"/>
                <a:cs typeface="Times New Roman"/>
                <a:sym typeface="Times New Roman"/>
              </a:rPr>
              <a:t>Early vs late vaccinated city vaccine differences could be due to behavioral differences in populations</a:t>
            </a:r>
            <a:endParaRPr sz="1970">
              <a:solidFill>
                <a:schemeClr val="lt1"/>
              </a:solidFill>
              <a:highlight>
                <a:srgbClr val="60A534"/>
              </a:highlight>
              <a:latin typeface="Times New Roman"/>
              <a:ea typeface="Times New Roman"/>
              <a:cs typeface="Times New Roman"/>
              <a:sym typeface="Times New Roman"/>
            </a:endParaRPr>
          </a:p>
          <a:p>
            <a:pPr marL="0" lvl="0" indent="0" algn="l"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457200" lvl="0" indent="-340360" algn="l" rtl="0">
              <a:lnSpc>
                <a:spcPct val="80000"/>
              </a:lnSpc>
              <a:spcBef>
                <a:spcPts val="0"/>
              </a:spcBef>
              <a:spcAft>
                <a:spcPts val="0"/>
              </a:spcAft>
              <a:buClr>
                <a:schemeClr val="lt1"/>
              </a:buClr>
              <a:buSzPts val="1970"/>
              <a:buFont typeface="Times New Roman"/>
              <a:buChar char="-"/>
            </a:pPr>
            <a:r>
              <a:rPr lang="en-US" sz="1970">
                <a:solidFill>
                  <a:schemeClr val="lt1"/>
                </a:solidFill>
                <a:highlight>
                  <a:srgbClr val="60A534"/>
                </a:highlight>
                <a:latin typeface="Times New Roman"/>
                <a:ea typeface="Times New Roman"/>
                <a:cs typeface="Times New Roman"/>
                <a:sym typeface="Times New Roman"/>
              </a:rPr>
              <a:t>Preliminary results (data analyzed only until Feb 24 2021)</a:t>
            </a:r>
            <a:endParaRPr sz="1970">
              <a:solidFill>
                <a:schemeClr val="lt1"/>
              </a:solidFill>
              <a:highlight>
                <a:srgbClr val="60A534"/>
              </a:highlight>
              <a:latin typeface="Times New Roman"/>
              <a:ea typeface="Times New Roman"/>
              <a:cs typeface="Times New Roman"/>
              <a:sym typeface="Times New Roman"/>
            </a:endParaRPr>
          </a:p>
          <a:p>
            <a:pPr marL="0" lvl="0" indent="0" algn="ctr"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a:p>
            <a:pPr marL="0" lvl="0" indent="0" algn="ctr" rtl="0">
              <a:lnSpc>
                <a:spcPct val="80000"/>
              </a:lnSpc>
              <a:spcBef>
                <a:spcPts val="0"/>
              </a:spcBef>
              <a:spcAft>
                <a:spcPts val="0"/>
              </a:spcAft>
              <a:buSzPts val="2800"/>
              <a:buNone/>
            </a:pPr>
            <a:endParaRPr sz="1970">
              <a:solidFill>
                <a:schemeClr val="lt1"/>
              </a:solidFill>
              <a:highlight>
                <a:srgbClr val="60A534"/>
              </a:highlight>
              <a:latin typeface="Times New Roman"/>
              <a:ea typeface="Times New Roman"/>
              <a:cs typeface="Times New Roman"/>
              <a:sym typeface="Times New Roman"/>
            </a:endParaRPr>
          </a:p>
        </p:txBody>
      </p:sp>
      <p:pic>
        <p:nvPicPr>
          <p:cNvPr id="783" name="Google Shape;783;p96"/>
          <p:cNvPicPr preferRelativeResize="0"/>
          <p:nvPr/>
        </p:nvPicPr>
        <p:blipFill rotWithShape="1">
          <a:blip r:embed="rId3">
            <a:alphaModFix/>
          </a:blip>
          <a:srcRect/>
          <a:stretch/>
        </p:blipFill>
        <p:spPr>
          <a:xfrm>
            <a:off x="7562850" y="3745675"/>
            <a:ext cx="1581150" cy="1397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87"/>
        <p:cNvGrpSpPr/>
        <p:nvPr/>
      </p:nvGrpSpPr>
      <p:grpSpPr>
        <a:xfrm>
          <a:off x="0" y="0"/>
          <a:ext cx="0" cy="0"/>
          <a:chOff x="0" y="0"/>
          <a:chExt cx="0" cy="0"/>
        </a:xfrm>
      </p:grpSpPr>
      <p:sp>
        <p:nvSpPr>
          <p:cNvPr id="788" name="Google Shape;788;p97"/>
          <p:cNvSpPr txBox="1">
            <a:spLocks noGrp="1"/>
          </p:cNvSpPr>
          <p:nvPr>
            <p:ph type="ctrTitle"/>
          </p:nvPr>
        </p:nvSpPr>
        <p:spPr>
          <a:xfrm>
            <a:off x="311700" y="298200"/>
            <a:ext cx="8520600" cy="454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sz="2800">
                <a:solidFill>
                  <a:schemeClr val="lt1"/>
                </a:solidFill>
                <a:highlight>
                  <a:srgbClr val="60A534"/>
                </a:highlight>
                <a:latin typeface="Times New Roman"/>
                <a:ea typeface="Times New Roman"/>
                <a:cs typeface="Times New Roman"/>
                <a:sym typeface="Times New Roman"/>
              </a:rPr>
              <a:t>Overall, we show an analysis of large-scale, real-world data from Israel demonstrating real-life effectiveness of a national vaccination campaign. Although our findings are preliminary, they have major public health implications for the struggle against the COVID-19 pandemic. More studies aimed at assessing the effectiveness of the vaccination on reducing the transmission of SARS-CoV-2 are needed, both on the individual level and on the population level, with larger longitudinal follow-up and in additional populations.</a:t>
            </a:r>
            <a:endParaRPr sz="5400">
              <a:solidFill>
                <a:schemeClr val="lt1"/>
              </a:solidFill>
              <a:highlight>
                <a:srgbClr val="60A534"/>
              </a:highlight>
              <a:latin typeface="Times New Roman"/>
              <a:ea typeface="Times New Roman"/>
              <a:cs typeface="Times New Roman"/>
              <a:sym typeface="Times New Roman"/>
            </a:endParaRPr>
          </a:p>
        </p:txBody>
      </p:sp>
      <p:sp>
        <p:nvSpPr>
          <p:cNvPr id="789" name="Google Shape;789;p97"/>
          <p:cNvSpPr txBox="1"/>
          <p:nvPr/>
        </p:nvSpPr>
        <p:spPr>
          <a:xfrm>
            <a:off x="2524550" y="1338475"/>
            <a:ext cx="7341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793"/>
        <p:cNvGrpSpPr/>
        <p:nvPr/>
      </p:nvGrpSpPr>
      <p:grpSpPr>
        <a:xfrm>
          <a:off x="0" y="0"/>
          <a:ext cx="0" cy="0"/>
          <a:chOff x="0" y="0"/>
          <a:chExt cx="0" cy="0"/>
        </a:xfrm>
      </p:grpSpPr>
      <p:pic>
        <p:nvPicPr>
          <p:cNvPr id="794" name="Google Shape;794;p98"/>
          <p:cNvPicPr preferRelativeResize="0"/>
          <p:nvPr/>
        </p:nvPicPr>
        <p:blipFill rotWithShape="1">
          <a:blip r:embed="rId3">
            <a:alphaModFix/>
          </a:blip>
          <a:srcRect/>
          <a:stretch/>
        </p:blipFill>
        <p:spPr>
          <a:xfrm>
            <a:off x="152400" y="152400"/>
            <a:ext cx="8640876" cy="4838700"/>
          </a:xfrm>
          <a:prstGeom prst="rect">
            <a:avLst/>
          </a:prstGeom>
          <a:noFill/>
          <a:ln>
            <a:noFill/>
          </a:ln>
        </p:spPr>
      </p:pic>
      <p:sp>
        <p:nvSpPr>
          <p:cNvPr id="795" name="Google Shape;795;p98"/>
          <p:cNvSpPr txBox="1"/>
          <p:nvPr/>
        </p:nvSpPr>
        <p:spPr>
          <a:xfrm>
            <a:off x="2792000" y="1589225"/>
            <a:ext cx="73419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    Thank You!</a:t>
            </a: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92"/>
        <p:cNvGrpSpPr/>
        <p:nvPr/>
      </p:nvGrpSpPr>
      <p:grpSpPr>
        <a:xfrm>
          <a:off x="0" y="0"/>
          <a:ext cx="0" cy="0"/>
          <a:chOff x="0" y="0"/>
          <a:chExt cx="0" cy="0"/>
        </a:xfrm>
      </p:grpSpPr>
      <p:pic>
        <p:nvPicPr>
          <p:cNvPr id="393" name="Google Shape;393;p58"/>
          <p:cNvPicPr preferRelativeResize="0"/>
          <p:nvPr/>
        </p:nvPicPr>
        <p:blipFill rotWithShape="1">
          <a:blip r:embed="rId3">
            <a:alphaModFix/>
          </a:blip>
          <a:srcRect/>
          <a:stretch/>
        </p:blipFill>
        <p:spPr>
          <a:xfrm>
            <a:off x="0" y="216325"/>
            <a:ext cx="6346001" cy="4838701"/>
          </a:xfrm>
          <a:prstGeom prst="rect">
            <a:avLst/>
          </a:prstGeom>
          <a:noFill/>
          <a:ln>
            <a:noFill/>
          </a:ln>
        </p:spPr>
      </p:pic>
      <p:sp>
        <p:nvSpPr>
          <p:cNvPr id="394" name="Google Shape;394;p58"/>
          <p:cNvSpPr txBox="1"/>
          <p:nvPr/>
        </p:nvSpPr>
        <p:spPr>
          <a:xfrm>
            <a:off x="9692075" y="1283625"/>
            <a:ext cx="4425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8"/>
          <p:cNvSpPr txBox="1"/>
          <p:nvPr/>
        </p:nvSpPr>
        <p:spPr>
          <a:xfrm>
            <a:off x="389425" y="634600"/>
            <a:ext cx="733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8"/>
          <p:cNvSpPr txBox="1"/>
          <p:nvPr/>
        </p:nvSpPr>
        <p:spPr>
          <a:xfrm>
            <a:off x="3346075" y="677875"/>
            <a:ext cx="733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8"/>
          <p:cNvSpPr txBox="1"/>
          <p:nvPr/>
        </p:nvSpPr>
        <p:spPr>
          <a:xfrm>
            <a:off x="3225150" y="0"/>
            <a:ext cx="5845500" cy="304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highlight>
                <a:srgbClr val="60A534"/>
              </a:highlight>
              <a:latin typeface="Arial"/>
              <a:ea typeface="Arial"/>
              <a:cs typeface="Arial"/>
              <a:sym typeface="Arial"/>
            </a:endParaRPr>
          </a:p>
          <a:p>
            <a:pPr marL="457200" marR="0" lvl="0" indent="-349250" algn="l" rtl="0">
              <a:lnSpc>
                <a:spcPct val="100000"/>
              </a:lnSpc>
              <a:spcBef>
                <a:spcPts val="600"/>
              </a:spcBef>
              <a:spcAft>
                <a:spcPts val="0"/>
              </a:spcAft>
              <a:buClr>
                <a:schemeClr val="lt1"/>
              </a:buClr>
              <a:buSzPts val="1900"/>
              <a:buFont typeface="Arial"/>
              <a:buChar char="-"/>
            </a:pPr>
            <a:r>
              <a:rPr lang="en-US" sz="1900" b="1" i="0" u="none" strike="noStrike" cap="none">
                <a:solidFill>
                  <a:schemeClr val="lt1"/>
                </a:solidFill>
                <a:highlight>
                  <a:srgbClr val="60A534"/>
                </a:highlight>
                <a:latin typeface="Arial"/>
                <a:ea typeface="Arial"/>
                <a:cs typeface="Arial"/>
                <a:sym typeface="Arial"/>
              </a:rPr>
              <a:t>The BNT162b2 vaccine was developed by BioNTech in Cooperation w/ Pfizer. </a:t>
            </a:r>
            <a:endParaRPr sz="1900" b="1" i="0" u="none" strike="noStrike" cap="none">
              <a:solidFill>
                <a:schemeClr val="lt1"/>
              </a:solidFill>
              <a:highlight>
                <a:srgbClr val="60A534"/>
              </a:highlight>
              <a:latin typeface="Arial"/>
              <a:ea typeface="Arial"/>
              <a:cs typeface="Arial"/>
              <a:sym typeface="Arial"/>
            </a:endParaRPr>
          </a:p>
          <a:p>
            <a:pPr marL="457200" marR="0" lvl="0" indent="0" algn="l" rtl="0">
              <a:lnSpc>
                <a:spcPct val="100000"/>
              </a:lnSpc>
              <a:spcBef>
                <a:spcPts val="600"/>
              </a:spcBef>
              <a:spcAft>
                <a:spcPts val="0"/>
              </a:spcAft>
              <a:buClr>
                <a:srgbClr val="000000"/>
              </a:buClr>
              <a:buSzPts val="1900"/>
              <a:buFont typeface="Arial"/>
              <a:buNone/>
            </a:pPr>
            <a:endParaRPr sz="1900" b="1" i="0" u="none" strike="noStrike" cap="none">
              <a:solidFill>
                <a:schemeClr val="lt1"/>
              </a:solidFill>
              <a:highlight>
                <a:srgbClr val="60A534"/>
              </a:highlight>
              <a:latin typeface="Arial"/>
              <a:ea typeface="Arial"/>
              <a:cs typeface="Arial"/>
              <a:sym typeface="Arial"/>
            </a:endParaRPr>
          </a:p>
          <a:p>
            <a:pPr marL="457200" marR="0" lvl="0" indent="-349250" algn="l" rtl="0">
              <a:lnSpc>
                <a:spcPct val="100000"/>
              </a:lnSpc>
              <a:spcBef>
                <a:spcPts val="600"/>
              </a:spcBef>
              <a:spcAft>
                <a:spcPts val="0"/>
              </a:spcAft>
              <a:buClr>
                <a:schemeClr val="lt1"/>
              </a:buClr>
              <a:buSzPts val="1900"/>
              <a:buFont typeface="Arial"/>
              <a:buChar char="-"/>
            </a:pPr>
            <a:r>
              <a:rPr lang="en-US" sz="1900" b="1" i="0" u="none" strike="noStrike" cap="none">
                <a:solidFill>
                  <a:schemeClr val="lt1"/>
                </a:solidFill>
                <a:highlight>
                  <a:srgbClr val="60A534"/>
                </a:highlight>
                <a:latin typeface="Arial"/>
                <a:ea typeface="Arial"/>
                <a:cs typeface="Arial"/>
                <a:sym typeface="Arial"/>
              </a:rPr>
              <a:t>Two doses of the Pfizer vaccine, administered 21 days apart, conferred 95% protection against COVID-19 in adults ages 16+. </a:t>
            </a:r>
            <a:endParaRPr sz="19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600"/>
              </a:spcBef>
              <a:spcAft>
                <a:spcPts val="0"/>
              </a:spcAft>
              <a:buClr>
                <a:srgbClr val="000000"/>
              </a:buClr>
              <a:buSzPts val="1700"/>
              <a:buFont typeface="Arial"/>
              <a:buNone/>
            </a:pPr>
            <a:endParaRPr sz="1700" b="1" i="0" u="none" strike="noStrike" cap="none">
              <a:solidFill>
                <a:schemeClr val="lt1"/>
              </a:solidFill>
              <a:highlight>
                <a:srgbClr val="60A534"/>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01"/>
        <p:cNvGrpSpPr/>
        <p:nvPr/>
      </p:nvGrpSpPr>
      <p:grpSpPr>
        <a:xfrm>
          <a:off x="0" y="0"/>
          <a:ext cx="0" cy="0"/>
          <a:chOff x="0" y="0"/>
          <a:chExt cx="0" cy="0"/>
        </a:xfrm>
      </p:grpSpPr>
      <p:pic>
        <p:nvPicPr>
          <p:cNvPr id="402" name="Google Shape;402;p59"/>
          <p:cNvPicPr preferRelativeResize="0"/>
          <p:nvPr/>
        </p:nvPicPr>
        <p:blipFill rotWithShape="1">
          <a:blip r:embed="rId3">
            <a:alphaModFix/>
          </a:blip>
          <a:srcRect/>
          <a:stretch/>
        </p:blipFill>
        <p:spPr>
          <a:xfrm>
            <a:off x="152400" y="152400"/>
            <a:ext cx="6612500" cy="4772025"/>
          </a:xfrm>
          <a:prstGeom prst="rect">
            <a:avLst/>
          </a:prstGeom>
          <a:noFill/>
          <a:ln>
            <a:noFill/>
          </a:ln>
        </p:spPr>
      </p:pic>
      <p:sp>
        <p:nvSpPr>
          <p:cNvPr id="403" name="Google Shape;403;p59"/>
          <p:cNvSpPr txBox="1"/>
          <p:nvPr/>
        </p:nvSpPr>
        <p:spPr>
          <a:xfrm>
            <a:off x="5700700" y="0"/>
            <a:ext cx="3443400" cy="9852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600"/>
              </a:spcBef>
              <a:spcAft>
                <a:spcPts val="0"/>
              </a:spcAft>
              <a:buClr>
                <a:srgbClr val="000000"/>
              </a:buClr>
              <a:buSzPts val="2600"/>
              <a:buFont typeface="Arial"/>
              <a:buNone/>
            </a:pPr>
            <a:r>
              <a:rPr lang="en-US" sz="2600" b="1" i="0" u="none" strike="noStrike" cap="none">
                <a:solidFill>
                  <a:schemeClr val="lt1"/>
                </a:solidFill>
                <a:highlight>
                  <a:srgbClr val="60A534"/>
                </a:highlight>
                <a:latin typeface="Arial"/>
                <a:ea typeface="Arial"/>
                <a:cs typeface="Arial"/>
                <a:sym typeface="Arial"/>
              </a:rPr>
              <a:t>How the mRNA Vaccine Works</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07"/>
        <p:cNvGrpSpPr/>
        <p:nvPr/>
      </p:nvGrpSpPr>
      <p:grpSpPr>
        <a:xfrm>
          <a:off x="0" y="0"/>
          <a:ext cx="0" cy="0"/>
          <a:chOff x="0" y="0"/>
          <a:chExt cx="0" cy="0"/>
        </a:xfrm>
      </p:grpSpPr>
      <p:pic>
        <p:nvPicPr>
          <p:cNvPr id="408" name="Google Shape;408;p60"/>
          <p:cNvPicPr preferRelativeResize="0"/>
          <p:nvPr/>
        </p:nvPicPr>
        <p:blipFill rotWithShape="1">
          <a:blip r:embed="rId3">
            <a:alphaModFix/>
          </a:blip>
          <a:srcRect/>
          <a:stretch/>
        </p:blipFill>
        <p:spPr>
          <a:xfrm>
            <a:off x="0" y="889575"/>
            <a:ext cx="5523649" cy="4253925"/>
          </a:xfrm>
          <a:prstGeom prst="rect">
            <a:avLst/>
          </a:prstGeom>
          <a:noFill/>
          <a:ln>
            <a:noFill/>
          </a:ln>
        </p:spPr>
      </p:pic>
      <p:sp>
        <p:nvSpPr>
          <p:cNvPr id="409" name="Google Shape;409;p60"/>
          <p:cNvSpPr txBox="1"/>
          <p:nvPr/>
        </p:nvSpPr>
        <p:spPr>
          <a:xfrm>
            <a:off x="1795800" y="152400"/>
            <a:ext cx="7348200" cy="44331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60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Israel locked in an early supply of Pfizer-BioNTech vaccines with its unique deal: paid a premium and supplied data for the early access. (Source: NPR)</a:t>
            </a:r>
            <a:endParaRPr sz="1800" b="1" i="0" u="none" strike="noStrike" cap="none">
              <a:solidFill>
                <a:schemeClr val="lt1"/>
              </a:solidFill>
              <a:highlight>
                <a:srgbClr val="60A534"/>
              </a:highlight>
              <a:latin typeface="Arial"/>
              <a:ea typeface="Arial"/>
              <a:cs typeface="Arial"/>
              <a:sym typeface="Arial"/>
            </a:endParaRPr>
          </a:p>
          <a:p>
            <a:pPr marL="457200" marR="0" lvl="0" indent="-342900" algn="l" rtl="0">
              <a:lnSpc>
                <a:spcPct val="100000"/>
              </a:lnSpc>
              <a:spcBef>
                <a:spcPts val="60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Israel's small size and technologically advanced public health system offered an attractive model for Pfizer to demonstrate the impact of the vaccine on an entire population. (Source NPR)</a:t>
            </a:r>
            <a:endParaRPr sz="1800" b="1" i="0" u="none" strike="noStrike" cap="none">
              <a:solidFill>
                <a:schemeClr val="lt1"/>
              </a:solidFill>
              <a:highlight>
                <a:srgbClr val="60A534"/>
              </a:highlight>
              <a:latin typeface="Arial"/>
              <a:ea typeface="Arial"/>
              <a:cs typeface="Arial"/>
              <a:sym typeface="Arial"/>
            </a:endParaRPr>
          </a:p>
          <a:p>
            <a:pPr marL="457200" marR="0" lvl="0" indent="-342900" algn="l" rtl="0">
              <a:lnSpc>
                <a:spcPct val="100000"/>
              </a:lnSpc>
              <a:spcBef>
                <a:spcPts val="600"/>
              </a:spcBef>
              <a:spcAft>
                <a:spcPts val="0"/>
              </a:spcAft>
              <a:buClr>
                <a:schemeClr val="lt1"/>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Nearly every Israeli citizen and resident belongs to one of four public HMOs, a health care system rooted in the national trade union of Israel's early years. Every Israeli's full medical history – from physician visits to hospitalizations – is accessible to any health provider at the click of a mouse, a repository of digital records going back 30 years. (Source:NPR)</a:t>
            </a:r>
            <a:endParaRPr sz="1800" b="1" i="0" u="none" strike="noStrike" cap="none">
              <a:solidFill>
                <a:schemeClr val="lt1"/>
              </a:solidFill>
              <a:highlight>
                <a:srgbClr val="60A534"/>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413"/>
        <p:cNvGrpSpPr/>
        <p:nvPr/>
      </p:nvGrpSpPr>
      <p:grpSpPr>
        <a:xfrm>
          <a:off x="0" y="0"/>
          <a:ext cx="0" cy="0"/>
          <a:chOff x="0" y="0"/>
          <a:chExt cx="0" cy="0"/>
        </a:xfrm>
      </p:grpSpPr>
      <p:pic>
        <p:nvPicPr>
          <p:cNvPr id="414" name="Google Shape;414;p61"/>
          <p:cNvPicPr preferRelativeResize="0"/>
          <p:nvPr/>
        </p:nvPicPr>
        <p:blipFill rotWithShape="1">
          <a:blip r:embed="rId3">
            <a:alphaModFix/>
          </a:blip>
          <a:srcRect/>
          <a:stretch/>
        </p:blipFill>
        <p:spPr>
          <a:xfrm>
            <a:off x="152400" y="152400"/>
            <a:ext cx="7315200" cy="4405175"/>
          </a:xfrm>
          <a:prstGeom prst="rect">
            <a:avLst/>
          </a:prstGeom>
          <a:noFill/>
          <a:ln>
            <a:noFill/>
          </a:ln>
        </p:spPr>
      </p:pic>
      <p:sp>
        <p:nvSpPr>
          <p:cNvPr id="415" name="Google Shape;415;p61"/>
          <p:cNvSpPr txBox="1"/>
          <p:nvPr/>
        </p:nvSpPr>
        <p:spPr>
          <a:xfrm>
            <a:off x="3962400" y="152400"/>
            <a:ext cx="5181600" cy="4431952"/>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3200"/>
              <a:buFont typeface="Arial"/>
              <a:buNone/>
            </a:pPr>
            <a:r>
              <a:rPr lang="en-US" sz="3200" b="1" i="0" u="none" strike="noStrike" cap="none">
                <a:solidFill>
                  <a:schemeClr val="dk1"/>
                </a:solidFill>
                <a:latin typeface="Arial"/>
                <a:ea typeface="Arial"/>
                <a:cs typeface="Arial"/>
                <a:sym typeface="Arial"/>
              </a:rPr>
              <a:t>Agenda:</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&amp; the Pfizer-BioNTech vaccine</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lt1"/>
                </a:solidFill>
                <a:highlight>
                  <a:srgbClr val="60A534"/>
                </a:highlight>
                <a:latin typeface="Arial"/>
                <a:ea typeface="Arial"/>
                <a:cs typeface="Arial"/>
                <a:sym typeface="Arial"/>
              </a:rPr>
              <a:t>Survival Analysis</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BNT162b2 mRNA COVID-19  Vaccine in a Nationwide Mass Vaccination setting (paper I)</a:t>
            </a:r>
            <a:endParaRPr/>
          </a:p>
          <a:p>
            <a:pPr marL="285750" marR="0" lvl="0" indent="-285750" algn="l" rtl="0">
              <a:lnSpc>
                <a:spcPct val="120000"/>
              </a:lnSpc>
              <a:spcBef>
                <a:spcPts val="0"/>
              </a:spcBef>
              <a:spcAft>
                <a:spcPts val="0"/>
              </a:spcAft>
              <a:buClr>
                <a:srgbClr val="000000"/>
              </a:buClr>
              <a:buSzPts val="1800"/>
              <a:buFont typeface="Arial"/>
              <a:buChar char="•"/>
            </a:pPr>
            <a:r>
              <a:rPr lang="en-US" sz="1800" b="1" i="0" u="none" strike="noStrike" cap="none">
                <a:solidFill>
                  <a:schemeClr val="dk1"/>
                </a:solidFill>
                <a:latin typeface="Arial"/>
                <a:ea typeface="Arial"/>
                <a:cs typeface="Arial"/>
                <a:sym typeface="Arial"/>
              </a:rPr>
              <a:t>COVID-19 dynamics after a national immunization program in Israel (paper II)</a:t>
            </a:r>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285750" marR="0" lvl="0" indent="-17145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800" b="1"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6699"/>
        </a:solidFill>
        <a:effectLst/>
      </p:bgPr>
    </p:bg>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9B8C6425-672E-0603-69D9-32BABEDC87F2}"/>
              </a:ext>
            </a:extLst>
          </p:cNvPr>
          <p:cNvPicPr>
            <a:picLocks noChangeAspect="1"/>
          </p:cNvPicPr>
          <p:nvPr/>
        </p:nvPicPr>
        <p:blipFill>
          <a:blip r:embed="rId3"/>
          <a:stretch>
            <a:fillRect/>
          </a:stretch>
        </p:blipFill>
        <p:spPr>
          <a:xfrm>
            <a:off x="3119439" y="1289078"/>
            <a:ext cx="4334696" cy="3736022"/>
          </a:xfrm>
          <a:prstGeom prst="rect">
            <a:avLst/>
          </a:prstGeom>
        </p:spPr>
      </p:pic>
      <p:sp>
        <p:nvSpPr>
          <p:cNvPr id="11" name="Google Shape;373;p55">
            <a:extLst>
              <a:ext uri="{FF2B5EF4-FFF2-40B4-BE49-F238E27FC236}">
                <a16:creationId xmlns:a16="http://schemas.microsoft.com/office/drawing/2014/main" id="{4E9E482F-8A31-661A-38B6-D7A305169D8C}"/>
              </a:ext>
            </a:extLst>
          </p:cNvPr>
          <p:cNvSpPr txBox="1"/>
          <p:nvPr/>
        </p:nvSpPr>
        <p:spPr>
          <a:xfrm>
            <a:off x="146522" y="155491"/>
            <a:ext cx="7975429" cy="153885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highlight>
                  <a:srgbClr val="FFFFFF"/>
                </a:highlight>
                <a:uLnTx/>
                <a:uFillTx/>
                <a:latin typeface="Times New Roman"/>
                <a:ea typeface="Times New Roman"/>
                <a:cs typeface="Times New Roman"/>
                <a:sym typeface="Times New Roman"/>
              </a:rPr>
              <a:t>Survival Analysis   (Time to Event Analysis)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highlight>
                  <a:srgbClr val="60A534"/>
                </a:highlight>
                <a:uLnTx/>
                <a:uFillTx/>
                <a:latin typeface="Arial"/>
                <a:cs typeface="Arial"/>
                <a:sym typeface="Arial"/>
              </a:rPr>
              <a:t>Survival Analysis is used to estimate the lifespan of a particular population under study, as compared to a reference population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Times New Roman"/>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1" i="0" u="none" strike="noStrike" kern="0" cap="none" spc="0" normalizeH="0" baseline="0" noProof="0" dirty="0">
              <a:ln>
                <a:noFill/>
              </a:ln>
              <a:solidFill>
                <a:srgbClr val="FFFFFF"/>
              </a:solidFill>
              <a:effectLst/>
              <a:highlight>
                <a:srgbClr val="60A534"/>
              </a:highlight>
              <a:uLnTx/>
              <a:uFillTx/>
              <a:latin typeface="Arial"/>
              <a:cs typeface="Arial"/>
              <a:sym typeface="Times New Roman"/>
            </a:endParaRPr>
          </a:p>
        </p:txBody>
      </p:sp>
    </p:spTree>
    <p:extLst>
      <p:ext uri="{BB962C8B-B14F-4D97-AF65-F5344CB8AC3E}">
        <p14:creationId xmlns:p14="http://schemas.microsoft.com/office/powerpoint/2010/main" val="42581081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xfam">
  <a:themeElements>
    <a:clrScheme name="Oxfam update">
      <a:dk1>
        <a:srgbClr val="000000"/>
      </a:dk1>
      <a:lt1>
        <a:srgbClr val="FFFFFF"/>
      </a:lt1>
      <a:dk2>
        <a:srgbClr val="323232"/>
      </a:dk2>
      <a:lt2>
        <a:srgbClr val="D9D9D9"/>
      </a:lt2>
      <a:accent1>
        <a:srgbClr val="61A534"/>
      </a:accent1>
      <a:accent2>
        <a:srgbClr val="E70052"/>
      </a:accent2>
      <a:accent3>
        <a:srgbClr val="069DD1"/>
      </a:accent3>
      <a:accent4>
        <a:srgbClr val="53287D"/>
      </a:accent4>
      <a:accent5>
        <a:srgbClr val="E43989"/>
      </a:accent5>
      <a:accent6>
        <a:srgbClr val="FBC53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4462</Words>
  <Application>Microsoft Office PowerPoint</Application>
  <PresentationFormat>On-screen Show (16:9)</PresentationFormat>
  <Paragraphs>557</Paragraphs>
  <Slides>49</Slides>
  <Notes>49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49</vt:i4>
      </vt:variant>
    </vt:vector>
  </HeadingPairs>
  <TitlesOfParts>
    <vt:vector size="60" baseType="lpstr">
      <vt:lpstr>Arial</vt:lpstr>
      <vt:lpstr>Impact</vt:lpstr>
      <vt:lpstr>Times New Roman</vt:lpstr>
      <vt:lpstr>Merriweather Sans</vt:lpstr>
      <vt:lpstr>Arial Black</vt:lpstr>
      <vt:lpstr>Lemon</vt:lpstr>
      <vt:lpstr>Ovo</vt:lpstr>
      <vt:lpstr>Calibri</vt:lpstr>
      <vt:lpstr>Simple Light</vt:lpstr>
      <vt:lpstr>Oxfam</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we show an analysis of large-scale, real-world data from Israel demonstrating real-life effectiveness of a national vaccination campaign. Although our findings are preliminary, they have major public health implications for the struggle against the COVID-19 pandemic. More studies aimed at assessing the effectiveness of the vaccination on reducing the transmission of SARS-CoV-2 are needed, both on the individual level and on the population level, with larger longitudinal follow-up and in additional populations.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Michal Weinbaum</cp:lastModifiedBy>
  <cp:revision>3</cp:revision>
  <dcterms:modified xsi:type="dcterms:W3CDTF">2022-06-06T15:02:14Z</dcterms:modified>
</cp:coreProperties>
</file>